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8.tif" ContentType="image/tiff"/>
  <Override PartName="/ppt/media/image27.gif" ContentType="image/gif"/>
  <Override PartName="/ppt/media/image12.jpeg" ContentType="image/jpeg"/>
  <Override PartName="/ppt/media/image26.jpeg" ContentType="image/jpeg"/>
  <Override PartName="/ppt/media/image4.tif" ContentType="image/tiff"/>
  <Override PartName="/ppt/media/image25.jpeg" ContentType="image/jpeg"/>
  <Override PartName="/ppt/media/image23.jpeg" ContentType="image/jpeg"/>
  <Override PartName="/ppt/media/image21.jpeg" ContentType="image/jpeg"/>
  <Override PartName="/ppt/media/image19.jpeg" ContentType="image/jpeg"/>
  <Override PartName="/ppt/media/image17.jpeg" ContentType="image/jpeg"/>
  <Override PartName="/ppt/media/image29.tif" ContentType="image/tiff"/>
  <Override PartName="/ppt/media/image1.png" ContentType="image/png"/>
  <Override PartName="/ppt/media/image16.jpeg" ContentType="image/jpeg"/>
  <Override PartName="/ppt/media/image9.jpeg" ContentType="image/jpeg"/>
  <Override PartName="/ppt/media/image38.png" ContentType="image/png"/>
  <Override PartName="/ppt/media/image7.jpeg" ContentType="image/jpeg"/>
  <Override PartName="/ppt/media/image13.jpeg" ContentType="image/jpeg"/>
  <Override PartName="/ppt/media/image32.jpeg" ContentType="image/jpeg"/>
  <Override PartName="/ppt/media/image33.tif" ContentType="image/tiff"/>
  <Override PartName="/ppt/media/image34.tif" ContentType="image/tiff"/>
  <Override PartName="/ppt/media/image22.jpeg" ContentType="image/jpeg"/>
  <Override PartName="/ppt/media/image39.png" ContentType="image/png"/>
  <Override PartName="/ppt/media/image40.tif" ContentType="image/tiff"/>
  <Override PartName="/ppt/media/image41.jpeg" ContentType="image/jpeg"/>
  <Override PartName="/ppt/media/image36.png" ContentType="image/png"/>
  <Override PartName="/ppt/media/image42.jpeg" ContentType="image/jpeg"/>
  <Override PartName="/ppt/media/image31.jpeg" ContentType="image/jpeg"/>
  <Override PartName="/ppt/media/image8.tif" ContentType="image/tiff"/>
  <Override PartName="/ppt/media/image24.jpeg" ContentType="image/jpeg"/>
  <Override PartName="/ppt/media/image10.jpeg" ContentType="image/jpeg"/>
  <Override PartName="/ppt/media/image6.tif" ContentType="image/tiff"/>
  <Override PartName="/ppt/media/image11.jpeg" ContentType="image/jpeg"/>
  <Override PartName="/ppt/media/image37.tif" ContentType="image/tiff"/>
  <Override PartName="/ppt/media/image5.tif" ContentType="image/tiff"/>
  <Override PartName="/ppt/media/image18.jpeg" ContentType="image/jpeg"/>
  <Override PartName="/ppt/media/image20.jpeg" ContentType="image/jpeg"/>
  <Override PartName="/ppt/media/image35.tif" ContentType="image/tiff"/>
  <Override PartName="/ppt/media/image3.tif" ContentType="image/tiff"/>
  <Override PartName="/ppt/media/image2.png" ContentType="image/png"/>
  <Override PartName="/ppt/media/image30.jpeg" ContentType="image/jpeg"/>
  <Override PartName="/ppt/media/image14.jpeg" ContentType="image/jpeg"/>
  <Override PartName="/ppt/media/image15.jpeg" ContentType="image/jpeg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_rels/notesSlide1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CO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3016BE61-8059-4414-8F43-B392DA0FC50C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sldNum" idx="3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0CE73EA-B161-4629-86CC-7E2DA9FA48E9}" type="slidenum">
              <a:rPr b="0" lang="es-CO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4CACB9D-55DB-42F9-9E69-A146AF09F62C}" type="slidenum">
              <a:rPr b="0" lang="es-CO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B1FC9BC-4580-4478-B315-AE1A21C49DE0}" type="slidenum">
              <a:rPr b="0" lang="es-CO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1B9F50F-6970-4D2C-B353-D97254B7C06B}" type="slidenum">
              <a:rPr b="0" lang="es-CO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sldNum" idx="3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E9BE4AA-B655-475F-A605-05F0AD9B6C32}" type="slidenum">
              <a:rPr b="0" lang="es-CO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sldNum" idx="3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D09ED87-F68B-486A-BEB0-BD6E8438824E}" type="slidenum">
              <a:rPr b="0" lang="es-CO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1C4200B-3959-4248-B416-43A602E1E120}" type="slidenum">
              <a:rPr b="0" lang="es-CO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  <a:ln w="0">
            <a:noFill/>
          </a:ln>
        </p:spPr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1865E46-CE1E-4ED5-9652-DB3696D4DD5B}" type="slidenum">
              <a:rPr b="0" lang="es-CO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63F4C8F-A9DE-421C-8097-1CC35183F24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671740BC-99D7-4C57-9AAB-85F11ABE688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A4812CCE-11E5-402E-A87A-372F662BDAE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1A738B9-311A-4CA7-A333-36EFCE114AD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61F6DBC-74DA-45F0-B380-B948EAD579F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E507646-0D7E-441B-A921-56412FCFD4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C6920439-44D8-400F-A211-6663A2BD981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A3E45E59-0DCE-4DC2-B0C9-65FBA6FEECD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2195345-581A-4892-8F33-4C4F007BAC3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0D916D02-8D52-42A3-B814-5CFFBC211EE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7E4F4C71-12A1-46AC-A87F-77E0A92F65E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1122480"/>
            <a:ext cx="77720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s-ES" sz="6000" spc="-1" strike="noStrike">
                <a:solidFill>
                  <a:schemeClr val="dk1"/>
                </a:solidFill>
                <a:latin typeface="Calibri Light"/>
              </a:rPr>
              <a:t>Haga clic para modificar el estilo de título del patrón</a:t>
            </a:r>
            <a:endParaRPr b="0" lang="es-CO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90FCDD-998C-4B67-8C29-92894777F250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pc="-1" strike="noStrike">
                <a:solidFill>
                  <a:schemeClr val="dk1"/>
                </a:solidFill>
                <a:latin typeface="Calibri Light"/>
              </a:rPr>
              <a:t>Haga clic para modificar el estilo de título del patrón</a:t>
            </a:r>
            <a:endParaRPr b="0" lang="es-CO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32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chemeClr val="dk1"/>
                </a:solidFill>
                <a:latin typeface="Calibri"/>
              </a:rPr>
              <a:t>Segundo nivel</a:t>
            </a: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Tercer nivel</a:t>
            </a:r>
            <a:endParaRPr b="0" lang="es-CO" sz="24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Cuarto nivel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Quinto nivel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30000" y="2057400"/>
            <a:ext cx="294876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28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29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0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861827D-2139-46B7-89D7-8EACC40C1148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30000" y="457200"/>
            <a:ext cx="294876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pc="-1" strike="noStrike">
                <a:solidFill>
                  <a:schemeClr val="dk1"/>
                </a:solidFill>
                <a:latin typeface="Calibri Light"/>
              </a:rPr>
              <a:t>Haga clic para modificar el estilo de título del patrón</a:t>
            </a:r>
            <a:endParaRPr b="0" lang="es-CO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887280" y="987480"/>
            <a:ext cx="462888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ES" sz="3200" spc="-1" strike="noStrike">
                <a:solidFill>
                  <a:schemeClr val="dk1"/>
                </a:solidFill>
                <a:latin typeface="Calibri"/>
              </a:rPr>
              <a:t>Haga clic en el icono para agregar una imagen</a:t>
            </a:r>
            <a:endParaRPr b="0" lang="es-CO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30000" y="2057400"/>
            <a:ext cx="294876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16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dt" idx="3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5" name="PlaceHolder 5"/>
          <p:cNvSpPr>
            <a:spLocks noGrp="1"/>
          </p:cNvSpPr>
          <p:nvPr>
            <p:ph type="ftr" idx="3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6"/>
          <p:cNvSpPr>
            <a:spLocks noGrp="1"/>
          </p:cNvSpPr>
          <p:nvPr>
            <p:ph type="sldNum" idx="3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C565D4-69DE-4930-BEBF-2D876444C920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Haga clic para modificar el estilo de título del patrón</a:t>
            </a:r>
            <a:endParaRPr b="0" lang="es-CO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</a:t>
            </a:r>
            <a:endParaRPr b="0" lang="es-CO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Cuarto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Quinto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7953930-5E49-4794-A670-451A366C9DCC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543720" y="365040"/>
            <a:ext cx="197136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Haga clic para modificar el estilo de título del patrón</a:t>
            </a:r>
            <a:endParaRPr b="0" lang="es-CO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28560" y="365040"/>
            <a:ext cx="58003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</a:t>
            </a:r>
            <a:endParaRPr b="0" lang="es-CO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Cuarto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Quinto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E7C684F-A41B-4DD4-9599-51CD0A808328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Haga clic para modificar el estilo de título del patrón</a:t>
            </a:r>
            <a:endParaRPr b="0" lang="es-CO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</a:t>
            </a:r>
            <a:endParaRPr b="0" lang="es-CO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Cuarto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Quinto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19ACBA4-248D-492C-94A3-0D97898B76D7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23880" y="1709640"/>
            <a:ext cx="788652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6000" spc="-1" strike="noStrike">
                <a:solidFill>
                  <a:schemeClr val="dk1"/>
                </a:solidFill>
                <a:latin typeface="Calibri Light"/>
              </a:rPr>
              <a:t>Haga clic para modificar el estilo de título del patrón</a:t>
            </a:r>
            <a:endParaRPr b="0" lang="es-CO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23880" y="4589640"/>
            <a:ext cx="788652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dt" idx="13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ftr" idx="14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5"/>
          <p:cNvSpPr>
            <a:spLocks noGrp="1"/>
          </p:cNvSpPr>
          <p:nvPr>
            <p:ph type="sldNum" idx="15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0D8464FD-2635-4EE2-B778-C9B0003800CF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Haga clic para modificar el estilo de título del patrón</a:t>
            </a:r>
            <a:endParaRPr b="0" lang="es-CO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38858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</a:t>
            </a:r>
            <a:endParaRPr b="0" lang="es-CO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Cuarto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Quinto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29240" y="1825560"/>
            <a:ext cx="38858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</a:t>
            </a:r>
            <a:endParaRPr b="0" lang="es-CO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Cuarto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Quinto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dt" idx="16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ftr" idx="17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6"/>
          <p:cNvSpPr>
            <a:spLocks noGrp="1"/>
          </p:cNvSpPr>
          <p:nvPr>
            <p:ph type="sldNum" idx="18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FB94237-16B8-4936-B46B-84265014735B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3000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Haga clic para modificar el estilo de título del patrón</a:t>
            </a:r>
            <a:endParaRPr b="0" lang="es-CO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30000" y="1681200"/>
            <a:ext cx="386784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4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30000" y="2505240"/>
            <a:ext cx="386784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</a:t>
            </a:r>
            <a:endParaRPr b="0" lang="es-CO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Cuarto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Quinto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29240" y="1681200"/>
            <a:ext cx="3886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4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29240" y="2505240"/>
            <a:ext cx="3886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pc="-1" strike="noStrike">
                <a:solidFill>
                  <a:schemeClr val="dk1"/>
                </a:solidFill>
                <a:latin typeface="Calibri"/>
              </a:rPr>
              <a:t>Editar el estilo de texto del patrón</a:t>
            </a: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pc="-1" strike="noStrike">
                <a:solidFill>
                  <a:schemeClr val="dk1"/>
                </a:solidFill>
                <a:latin typeface="Calibri"/>
              </a:rPr>
              <a:t>Segundo nivel</a:t>
            </a:r>
            <a:endParaRPr b="0" lang="es-CO" sz="2400" spc="-1" strike="noStrike">
              <a:solidFill>
                <a:schemeClr val="dk1"/>
              </a:solidFill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pc="-1" strike="noStrike">
                <a:solidFill>
                  <a:schemeClr val="dk1"/>
                </a:solidFill>
                <a:latin typeface="Calibri"/>
              </a:rPr>
              <a:t>Tercer nivel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Cuarto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pc="-1" strike="noStrike">
                <a:solidFill>
                  <a:schemeClr val="dk1"/>
                </a:solidFill>
                <a:latin typeface="Calibri"/>
              </a:rPr>
              <a:t>Quinto nivel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19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0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1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40BE02-DBFD-4DDC-8AAC-15E8757EC895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pc="-1" strike="noStrike">
                <a:solidFill>
                  <a:schemeClr val="dk1"/>
                </a:solidFill>
                <a:latin typeface="Calibri Light"/>
              </a:rPr>
              <a:t>Haga clic para modificar el estilo de título del patrón</a:t>
            </a:r>
            <a:endParaRPr b="0" lang="es-CO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2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3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4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61EED07-347A-4DE8-9D4C-D930CA6939D5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dt" idx="25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ftr" idx="26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sldNum" idx="27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0158621-9947-49EE-A07E-B82DEB832CF7}" type="slidenum">
              <a:rPr b="0" lang="es-CO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s-CO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s-CO" sz="28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s-CO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gif"/><Relationship Id="rId2" Type="http://schemas.openxmlformats.org/officeDocument/2006/relationships/image" Target="../media/image28.tif"/><Relationship Id="rId3" Type="http://schemas.openxmlformats.org/officeDocument/2006/relationships/image" Target="../media/image29.tif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image" Target="../media/image31.jpeg"/><Relationship Id="rId3" Type="http://schemas.openxmlformats.org/officeDocument/2006/relationships/image" Target="../media/image32.jpeg"/><Relationship Id="rId4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tif"/><Relationship Id="rId2" Type="http://schemas.openxmlformats.org/officeDocument/2006/relationships/image" Target="../media/image34.tif"/><Relationship Id="rId3" Type="http://schemas.openxmlformats.org/officeDocument/2006/relationships/image" Target="../media/image35.tif"/><Relationship Id="rId4" Type="http://schemas.openxmlformats.org/officeDocument/2006/relationships/image" Target="../media/image36.png"/><Relationship Id="rId5" Type="http://schemas.openxmlformats.org/officeDocument/2006/relationships/image" Target="../media/image37.tif"/><Relationship Id="rId6" Type="http://schemas.openxmlformats.org/officeDocument/2006/relationships/slideLayout" Target="../slideLayouts/slideLayout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9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9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0.tif"/><Relationship Id="rId2" Type="http://schemas.openxmlformats.org/officeDocument/2006/relationships/slideLayout" Target="../slideLayouts/slideLayout9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tif"/><Relationship Id="rId2" Type="http://schemas.openxmlformats.org/officeDocument/2006/relationships/image" Target="../media/image4.tif"/><Relationship Id="rId3" Type="http://schemas.openxmlformats.org/officeDocument/2006/relationships/image" Target="../media/image5.tif"/><Relationship Id="rId4" Type="http://schemas.openxmlformats.org/officeDocument/2006/relationships/image" Target="../media/image6.tif"/><Relationship Id="rId5" Type="http://schemas.openxmlformats.org/officeDocument/2006/relationships/image" Target="../media/image6.tif"/><Relationship Id="rId6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tif"/><Relationship Id="rId3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upo 5"/>
          <p:cNvGrpSpPr/>
          <p:nvPr/>
        </p:nvGrpSpPr>
        <p:grpSpPr>
          <a:xfrm>
            <a:off x="9000" y="12600"/>
            <a:ext cx="9119520" cy="6845040"/>
            <a:chOff x="9000" y="12600"/>
            <a:chExt cx="9119520" cy="6845040"/>
          </a:xfrm>
        </p:grpSpPr>
        <p:pic>
          <p:nvPicPr>
            <p:cNvPr id="74" name="Imagen 1" descr=""/>
            <p:cNvPicPr/>
            <p:nvPr/>
          </p:nvPicPr>
          <p:blipFill>
            <a:blip r:embed="rId1"/>
            <a:srcRect l="6573" t="11808" r="30400" b="32483"/>
            <a:stretch/>
          </p:blipFill>
          <p:spPr>
            <a:xfrm>
              <a:off x="9000" y="2323800"/>
              <a:ext cx="9119520" cy="4533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5" name="Imagen 3" descr=""/>
            <p:cNvPicPr/>
            <p:nvPr/>
          </p:nvPicPr>
          <p:blipFill>
            <a:blip r:embed="rId2"/>
            <a:srcRect l="6573" t="11808" r="60315" b="69564"/>
            <a:stretch/>
          </p:blipFill>
          <p:spPr>
            <a:xfrm>
              <a:off x="9000" y="12600"/>
              <a:ext cx="3983760" cy="12600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76" name="Rectángulo 4"/>
            <p:cNvSpPr/>
            <p:nvPr/>
          </p:nvSpPr>
          <p:spPr>
            <a:xfrm>
              <a:off x="180720" y="2323800"/>
              <a:ext cx="5065920" cy="1463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s-CO" sz="24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77" name="76 CuadroTexto"/>
          <p:cNvSpPr/>
          <p:nvPr/>
        </p:nvSpPr>
        <p:spPr>
          <a:xfrm>
            <a:off x="246240" y="1723680"/>
            <a:ext cx="8645400" cy="123804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algn="ctr" defTabSz="5610960">
              <a:lnSpc>
                <a:spcPct val="100000"/>
              </a:lnSpc>
            </a:pPr>
            <a:r>
              <a:rPr b="1" lang="es-ES" sz="2400" spc="-1" strike="noStrike" cap="small">
                <a:solidFill>
                  <a:srgbClr val="006c00"/>
                </a:solidFill>
                <a:latin typeface="Garamond"/>
              </a:rPr>
              <a:t>Empleo de Machine Learning en la Comprensión de la Relación Epidemiológica Dengue/Clima/Vectores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CuadroTexto 13"/>
          <p:cNvSpPr/>
          <p:nvPr/>
        </p:nvSpPr>
        <p:spPr>
          <a:xfrm>
            <a:off x="520560" y="2699280"/>
            <a:ext cx="809640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1800" spc="-1" strike="noStrike" u="sng">
                <a:solidFill>
                  <a:srgbClr val="006c00"/>
                </a:solidFill>
                <a:uFillTx/>
                <a:latin typeface="Garamond"/>
              </a:rPr>
              <a:t>Equipo Investigador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endParaRPr b="0" lang="es-CO" sz="800" spc="-1" strike="noStrike">
              <a:solidFill>
                <a:srgbClr val="000000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s-CO" sz="1800" spc="-1" strike="noStrike">
                <a:solidFill>
                  <a:srgbClr val="006c00"/>
                </a:solidFill>
                <a:latin typeface="Garamond"/>
              </a:rPr>
              <a:t>Marco J. Cañas C.</a:t>
            </a:r>
            <a:r>
              <a:rPr b="1" lang="es-CO" sz="1800" spc="-1" strike="noStrike" baseline="30000">
                <a:solidFill>
                  <a:srgbClr val="006c00"/>
                </a:solidFill>
                <a:latin typeface="Garamond"/>
              </a:rPr>
              <a:t>1</a:t>
            </a:r>
            <a:r>
              <a:rPr b="1" lang="es-CO" sz="1800" spc="-1" strike="noStrike">
                <a:solidFill>
                  <a:srgbClr val="006c00"/>
                </a:solidFill>
                <a:latin typeface="Garamond"/>
              </a:rPr>
              <a:t>, Guillermo L. Rúa U.</a:t>
            </a:r>
            <a:r>
              <a:rPr b="1" lang="es-CO" sz="1800" spc="-1" strike="noStrike" baseline="30000">
                <a:solidFill>
                  <a:srgbClr val="006c00"/>
                </a:solidFill>
                <a:latin typeface="Garamond"/>
              </a:rPr>
              <a:t>2</a:t>
            </a:r>
            <a:r>
              <a:rPr b="1" lang="es-CO" sz="1800" spc="-1" strike="noStrike">
                <a:solidFill>
                  <a:srgbClr val="006c00"/>
                </a:solidFill>
                <a:latin typeface="Garamond"/>
              </a:rPr>
              <a:t>, Lizeth P. Bedoya A.</a:t>
            </a:r>
            <a:r>
              <a:rPr b="1" lang="es-CO" sz="1800" spc="-1" strike="noStrike" baseline="30000">
                <a:solidFill>
                  <a:srgbClr val="006c00"/>
                </a:solidFill>
                <a:latin typeface="Garamond"/>
              </a:rPr>
              <a:t>1</a:t>
            </a:r>
            <a:r>
              <a:rPr b="1" lang="es-CO" sz="1800" spc="-1" strike="noStrike">
                <a:solidFill>
                  <a:srgbClr val="006c00"/>
                </a:solidFill>
                <a:latin typeface="Garamond"/>
              </a:rPr>
              <a:t>, Juliana Pérez P.</a:t>
            </a:r>
            <a:r>
              <a:rPr b="1" lang="es-CO" sz="1800" spc="-1" strike="noStrike" baseline="30000">
                <a:solidFill>
                  <a:srgbClr val="006c00"/>
                </a:solidFill>
                <a:latin typeface="Garamond"/>
              </a:rPr>
              <a:t>3</a:t>
            </a:r>
            <a:r>
              <a:rPr b="1" lang="es-CO" sz="1800" spc="-1" strike="noStrike">
                <a:solidFill>
                  <a:srgbClr val="006c00"/>
                </a:solidFill>
                <a:latin typeface="Garamond"/>
              </a:rPr>
              <a:t>, Frank Berninger</a:t>
            </a:r>
            <a:r>
              <a:rPr b="1" lang="es-CO" sz="1800" spc="-1" strike="noStrike" baseline="30000">
                <a:solidFill>
                  <a:srgbClr val="006c00"/>
                </a:solidFill>
                <a:latin typeface="Garamond"/>
              </a:rPr>
              <a:t> 3</a:t>
            </a:r>
            <a:r>
              <a:rPr b="1" lang="es-CO" sz="1800" spc="-1" strike="noStrike">
                <a:solidFill>
                  <a:srgbClr val="006c00"/>
                </a:solidFill>
                <a:latin typeface="Garamond"/>
              </a:rPr>
              <a:t>, John A. Pulgarín D.</a:t>
            </a:r>
            <a:r>
              <a:rPr b="1" lang="es-CO" sz="1800" spc="-1" strike="noStrike" baseline="30000">
                <a:solidFill>
                  <a:srgbClr val="006c00"/>
                </a:solidFill>
                <a:latin typeface="Garamond"/>
              </a:rPr>
              <a:t>3</a:t>
            </a:r>
            <a:r>
              <a:rPr b="1" lang="es-CO" sz="1800" spc="-1" strike="noStrike">
                <a:solidFill>
                  <a:srgbClr val="006c00"/>
                </a:solidFill>
                <a:latin typeface="Garamond"/>
              </a:rPr>
              <a:t>, Arley F. Calle T.</a:t>
            </a:r>
            <a:r>
              <a:rPr b="1" lang="es-CO" sz="1800" spc="-1" strike="noStrike" baseline="30000">
                <a:solidFill>
                  <a:srgbClr val="006c00"/>
                </a:solidFill>
                <a:latin typeface="Garamond"/>
              </a:rPr>
              <a:t>2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Rectángulo 14"/>
          <p:cNvSpPr/>
          <p:nvPr/>
        </p:nvSpPr>
        <p:spPr>
          <a:xfrm>
            <a:off x="9000" y="3805560"/>
            <a:ext cx="81680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CO" sz="1600" spc="-1" strike="noStrike" baseline="30000">
                <a:solidFill>
                  <a:srgbClr val="006c00"/>
                </a:solidFill>
                <a:latin typeface="Garamond"/>
              </a:rPr>
              <a:t>1</a:t>
            </a:r>
            <a:r>
              <a:rPr b="1" lang="es-CO" sz="1600" spc="-1" strike="noStrike">
                <a:solidFill>
                  <a:srgbClr val="006c00"/>
                </a:solidFill>
                <a:latin typeface="Garamond"/>
              </a:rPr>
              <a:t> Seccional Bajo Cauca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s-CO" sz="1600" spc="-1" strike="noStrike" baseline="30000">
                <a:solidFill>
                  <a:srgbClr val="006c00"/>
                </a:solidFill>
                <a:latin typeface="Garamond"/>
              </a:rPr>
              <a:t>2</a:t>
            </a:r>
            <a:r>
              <a:rPr b="1" lang="es-CO" sz="1600" spc="-1" strike="noStrike">
                <a:solidFill>
                  <a:srgbClr val="006c00"/>
                </a:solidFill>
                <a:latin typeface="Garamond"/>
              </a:rPr>
              <a:t> Grupo Entomología Médica. Facultad de Medicina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s-CO" sz="1600" spc="-1" strike="noStrike" baseline="30000">
                <a:solidFill>
                  <a:srgbClr val="006c00"/>
                </a:solidFill>
                <a:latin typeface="Garamond"/>
              </a:rPr>
              <a:t>3</a:t>
            </a:r>
            <a:r>
              <a:rPr b="1" lang="es-CO" sz="1600" spc="-1" strike="noStrike">
                <a:solidFill>
                  <a:srgbClr val="006c00"/>
                </a:solidFill>
                <a:latin typeface="Garamond"/>
              </a:rPr>
              <a:t> Universidad del Este de Finlandia. Dpto de Ciencias Ambientales y Biológicas 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name="Imagen 6" descr=""/>
          <p:cNvPicPr/>
          <p:nvPr/>
        </p:nvPicPr>
        <p:blipFill>
          <a:blip r:embed="rId3"/>
          <a:srcRect l="13519" t="14775" r="5758" b="4732"/>
          <a:stretch/>
        </p:blipFill>
        <p:spPr>
          <a:xfrm>
            <a:off x="6095880" y="42120"/>
            <a:ext cx="2990160" cy="167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5" descr="Nino98"/>
          <p:cNvPicPr/>
          <p:nvPr/>
        </p:nvPicPr>
        <p:blipFill>
          <a:blip r:embed="rId1"/>
          <a:stretch/>
        </p:blipFill>
        <p:spPr>
          <a:xfrm>
            <a:off x="121680" y="1724760"/>
            <a:ext cx="5221440" cy="3408480"/>
          </a:xfrm>
          <a:prstGeom prst="rect">
            <a:avLst/>
          </a:prstGeom>
          <a:ln w="0">
            <a:noFill/>
          </a:ln>
        </p:spPr>
      </p:pic>
      <p:sp>
        <p:nvSpPr>
          <p:cNvPr id="144" name="76 CuadroTexto"/>
          <p:cNvSpPr/>
          <p:nvPr/>
        </p:nvSpPr>
        <p:spPr>
          <a:xfrm>
            <a:off x="19080" y="91800"/>
            <a:ext cx="9107640" cy="103500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930" spc="-1" strike="noStrike" cap="small">
                <a:solidFill>
                  <a:srgbClr val="006c00"/>
                </a:solidFill>
                <a:latin typeface="Garamond"/>
              </a:rPr>
              <a:t>Efecto de las Variables Climáticas sobre la Dinámica de Población del Vector</a:t>
            </a:r>
            <a:endParaRPr b="0" lang="es-CO" sz="293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5" name="Imagen 44" descr=""/>
          <p:cNvPicPr/>
          <p:nvPr/>
        </p:nvPicPr>
        <p:blipFill>
          <a:blip r:embed="rId2"/>
          <a:stretch/>
        </p:blipFill>
        <p:spPr>
          <a:xfrm>
            <a:off x="5343480" y="1137240"/>
            <a:ext cx="3493080" cy="3161160"/>
          </a:xfrm>
          <a:prstGeom prst="rect">
            <a:avLst/>
          </a:prstGeom>
          <a:ln w="0">
            <a:noFill/>
          </a:ln>
        </p:spPr>
      </p:pic>
      <p:sp>
        <p:nvSpPr>
          <p:cNvPr id="146" name="AutoShape 17"/>
          <p:cNvSpPr/>
          <p:nvPr/>
        </p:nvSpPr>
        <p:spPr>
          <a:xfrm>
            <a:off x="6279120" y="4281120"/>
            <a:ext cx="1801440" cy="292320"/>
          </a:xfrm>
          <a:prstGeom prst="downArrowCallout">
            <a:avLst>
              <a:gd name="adj1" fmla="val 200747"/>
              <a:gd name="adj2" fmla="val 167034"/>
              <a:gd name="adj3" fmla="val 64204"/>
              <a:gd name="adj4" fmla="val 7199"/>
            </a:avLst>
          </a:prstGeom>
          <a:solidFill>
            <a:schemeClr val="accent6">
              <a:lumMod val="75000"/>
            </a:schemeClr>
          </a:solidFill>
          <a:ln w="381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24120" bIns="-24120" anchor="ctr">
            <a:noAutofit/>
          </a:bodyPr>
          <a:p>
            <a:pPr defTabSz="914400">
              <a:lnSpc>
                <a:spcPct val="100000"/>
              </a:lnSpc>
            </a:pP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47" name="Imagen 46" descr=""/>
          <p:cNvPicPr/>
          <p:nvPr/>
        </p:nvPicPr>
        <p:blipFill>
          <a:blip r:embed="rId3"/>
          <a:srcRect l="1242729" t="683422" r="75037" b="53209"/>
          <a:stretch/>
        </p:blipFill>
        <p:spPr>
          <a:xfrm>
            <a:off x="6405480" y="4621320"/>
            <a:ext cx="1618200" cy="2089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76 CuadroTexto"/>
          <p:cNvSpPr/>
          <p:nvPr/>
        </p:nvSpPr>
        <p:spPr>
          <a:xfrm>
            <a:off x="19080" y="91800"/>
            <a:ext cx="9107640" cy="62856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3200" spc="-1" strike="noStrike" cap="small">
                <a:solidFill>
                  <a:srgbClr val="006c00"/>
                </a:solidFill>
                <a:latin typeface="Garamond"/>
              </a:rPr>
              <a:t>Objetivos</a:t>
            </a:r>
            <a:r>
              <a:rPr b="1" lang="es-CO" sz="3200" spc="-1" strike="noStrike">
                <a:solidFill>
                  <a:srgbClr val="006c00"/>
                </a:solidFill>
                <a:latin typeface="Garamond"/>
                <a:ea typeface="Verdana"/>
              </a:rPr>
              <a:t> 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76 CuadroTexto"/>
          <p:cNvSpPr/>
          <p:nvPr/>
        </p:nvSpPr>
        <p:spPr>
          <a:xfrm>
            <a:off x="25920" y="551880"/>
            <a:ext cx="9107640" cy="56772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800" spc="-1" strike="noStrike" cap="small">
                <a:solidFill>
                  <a:srgbClr val="006c00"/>
                </a:solidFill>
                <a:latin typeface="Garamond"/>
              </a:rPr>
              <a:t>Objetivo</a:t>
            </a:r>
            <a:r>
              <a:rPr b="1" lang="es-CO" sz="2600" spc="-1" strike="noStrike" cap="small">
                <a:solidFill>
                  <a:srgbClr val="006c00"/>
                </a:solidFill>
                <a:latin typeface="Garamond"/>
              </a:rPr>
              <a:t> General</a:t>
            </a:r>
            <a:r>
              <a:rPr b="1" lang="es-CO" sz="2600" spc="-1" strike="noStrike">
                <a:solidFill>
                  <a:srgbClr val="006c00"/>
                </a:solidFill>
                <a:latin typeface="Garamond"/>
                <a:ea typeface="Verdana"/>
              </a:rPr>
              <a:t> 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Rectángulo 3"/>
          <p:cNvSpPr/>
          <p:nvPr/>
        </p:nvSpPr>
        <p:spPr>
          <a:xfrm>
            <a:off x="228960" y="939240"/>
            <a:ext cx="8688240" cy="225396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rgbClr val="70ad47">
                <a:lumMod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2000" spc="-1" strike="noStrike">
                <a:solidFill>
                  <a:schemeClr val="lt1"/>
                </a:solidFill>
                <a:latin typeface="Garamond"/>
              </a:rPr>
              <a:t>Identificar variables climáticas y entomológicas que se relacionen con períodos epidémicos y no epidémicos de dengue en los municipios del BCA y que sean de utilidad para el desarrollo de un SAT con diferentes ventanas de tiempo </a:t>
            </a:r>
            <a:endParaRPr b="0" lang="es-CO" sz="2000" spc="-1" strike="noStrike">
              <a:solidFill>
                <a:srgbClr val="ffffff"/>
              </a:solidFill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s-ES" sz="2000" spc="-1" strike="noStrike">
                <a:solidFill>
                  <a:schemeClr val="lt1"/>
                </a:solidFill>
                <a:latin typeface="Garamond"/>
              </a:rPr>
              <a:t>(1, 3, 6 y 13 períodos epidemiológicos), comparando tres diferentes estrategias metodológicas (ARIMA SVM y RF</a:t>
            </a:r>
            <a:r>
              <a:rPr b="1" lang="es-ES" sz="2200" spc="-1" strike="noStrike">
                <a:solidFill>
                  <a:schemeClr val="lt1"/>
                </a:solidFill>
                <a:latin typeface="Garamond"/>
              </a:rPr>
              <a:t>)</a:t>
            </a:r>
            <a:r>
              <a:rPr b="1" lang="es-CO" sz="2200" spc="-1" strike="noStrike">
                <a:solidFill>
                  <a:schemeClr val="lt1"/>
                </a:solidFill>
                <a:latin typeface="Garamond"/>
              </a:rPr>
              <a:t> </a:t>
            </a:r>
            <a:endParaRPr b="0" lang="es-CO" sz="2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1" name="76 CuadroTexto"/>
          <p:cNvSpPr/>
          <p:nvPr/>
        </p:nvSpPr>
        <p:spPr>
          <a:xfrm>
            <a:off x="24480" y="3063240"/>
            <a:ext cx="9107640" cy="56772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600" spc="-1" strike="noStrike" cap="small">
                <a:solidFill>
                  <a:srgbClr val="006c00"/>
                </a:solidFill>
                <a:latin typeface="Garamond"/>
              </a:rPr>
              <a:t>Objetivos </a:t>
            </a:r>
            <a:r>
              <a:rPr b="1" lang="es-CO" sz="2800" spc="-1" strike="noStrike" cap="small">
                <a:solidFill>
                  <a:srgbClr val="006c00"/>
                </a:solidFill>
                <a:latin typeface="Garamond"/>
              </a:rPr>
              <a:t>Específicos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Rectángulo 6"/>
          <p:cNvSpPr/>
          <p:nvPr/>
        </p:nvSpPr>
        <p:spPr>
          <a:xfrm>
            <a:off x="468720" y="3764520"/>
            <a:ext cx="8196480" cy="1064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ad47">
                <a:lumMod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 defTabSz="914400">
              <a:lnSpc>
                <a:spcPct val="100000"/>
              </a:lnSpc>
              <a:buClr>
                <a:srgbClr val="385623"/>
              </a:buClr>
              <a:buFont typeface="Wingdings" charset="2"/>
              <a:buChar char=""/>
            </a:pPr>
            <a:r>
              <a:rPr b="1" lang="es-ES" sz="1600" spc="-1" strike="noStrike">
                <a:solidFill>
                  <a:schemeClr val="accent6">
                    <a:lumMod val="50000"/>
                  </a:schemeClr>
                </a:solidFill>
                <a:latin typeface="Garamond"/>
              </a:rPr>
              <a:t>Explorar las relaciones entre diferentes variables climáticas (temperatura ambiental, precipitación, humedad relativa, etc.) y períodos epidémicos y no epidémicos de dengue en los municipios del BCA mediante ARIMA </a:t>
            </a:r>
            <a:r>
              <a:rPr b="1" lang="es-CO" sz="1600" spc="-1" strike="noStrike">
                <a:solidFill>
                  <a:schemeClr val="accent6">
                    <a:lumMod val="50000"/>
                  </a:schemeClr>
                </a:solidFill>
                <a:latin typeface="Garamond"/>
              </a:rPr>
              <a:t>y </a:t>
            </a:r>
            <a:r>
              <a:rPr b="1" lang="es-ES" sz="1600" spc="-1" strike="noStrike">
                <a:solidFill>
                  <a:schemeClr val="accent6">
                    <a:lumMod val="50000"/>
                  </a:schemeClr>
                </a:solidFill>
                <a:latin typeface="Garamond"/>
              </a:rPr>
              <a:t>dos algoritmos de ML (SVM y RF)</a:t>
            </a:r>
            <a:r>
              <a:rPr b="1" lang="es-CO" sz="1600" spc="-1" strike="noStrike">
                <a:solidFill>
                  <a:schemeClr val="accent6">
                    <a:lumMod val="50000"/>
                  </a:schemeClr>
                </a:solidFill>
                <a:latin typeface="Garamond"/>
              </a:rPr>
              <a:t> 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Rectángulo 11"/>
          <p:cNvSpPr/>
          <p:nvPr/>
        </p:nvSpPr>
        <p:spPr>
          <a:xfrm>
            <a:off x="467280" y="4690080"/>
            <a:ext cx="8197920" cy="1064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ad47">
                <a:lumMod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 defTabSz="914400">
              <a:lnSpc>
                <a:spcPct val="100000"/>
              </a:lnSpc>
              <a:buClr>
                <a:srgbClr val="385623"/>
              </a:buClr>
              <a:buFont typeface="Wingdings" charset="2"/>
              <a:buChar char=""/>
            </a:pPr>
            <a:r>
              <a:rPr b="1" lang="es-ES" sz="1600" spc="-1" strike="noStrike">
                <a:solidFill>
                  <a:schemeClr val="accent6">
                    <a:lumMod val="50000"/>
                  </a:schemeClr>
                </a:solidFill>
                <a:latin typeface="Garamond"/>
              </a:rPr>
              <a:t>Determinar la relación entre la densidad del vector (número de huevos/ovitrampa) y el comportamiento temporal de la incidencia de dengue en barrios de Caucasia con alta y baja incidencia de dengue</a:t>
            </a:r>
            <a:r>
              <a:rPr b="1" lang="es-CO" sz="1600" spc="-1" strike="noStrike">
                <a:solidFill>
                  <a:schemeClr val="accent6">
                    <a:lumMod val="50000"/>
                  </a:schemeClr>
                </a:solidFill>
                <a:latin typeface="Garamond"/>
              </a:rPr>
              <a:t> 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Rectángulo 12"/>
          <p:cNvSpPr/>
          <p:nvPr/>
        </p:nvSpPr>
        <p:spPr>
          <a:xfrm>
            <a:off x="465840" y="5624640"/>
            <a:ext cx="8199360" cy="10645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70ad47">
                <a:lumMod val="50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algn="just" defTabSz="914400">
              <a:lnSpc>
                <a:spcPct val="100000"/>
              </a:lnSpc>
              <a:buClr>
                <a:srgbClr val="385623"/>
              </a:buClr>
              <a:buFont typeface="Wingdings" charset="2"/>
              <a:buChar char=""/>
            </a:pPr>
            <a:r>
              <a:rPr b="1" lang="es-ES" sz="1600" spc="-1" strike="noStrike">
                <a:solidFill>
                  <a:schemeClr val="accent6">
                    <a:lumMod val="50000"/>
                  </a:schemeClr>
                </a:solidFill>
                <a:latin typeface="Garamond"/>
              </a:rPr>
              <a:t>Estimar el poder predictor de ARIMA y de dos algoritmos de ML (SVM y RF) en la transmisión de dengue en los municipios del BCA para el desarrollo de un SAT a diferentes ventanas de tiempo (1, 3, 6 y 13 períodos epidemiológicos)</a:t>
            </a:r>
            <a:r>
              <a:rPr b="1" lang="es-CO" sz="1600" spc="-1" strike="noStrike">
                <a:solidFill>
                  <a:schemeClr val="accent6">
                    <a:lumMod val="50000"/>
                  </a:schemeClr>
                </a:solidFill>
                <a:latin typeface="Garamond"/>
              </a:rPr>
              <a:t> 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Rectángulo 4"/>
          <p:cNvSpPr/>
          <p:nvPr/>
        </p:nvSpPr>
        <p:spPr>
          <a:xfrm>
            <a:off x="316080" y="3658320"/>
            <a:ext cx="8495640" cy="2898720"/>
          </a:xfrm>
          <a:prstGeom prst="rect">
            <a:avLst/>
          </a:prstGeom>
          <a:noFill/>
          <a:ln w="38100">
            <a:solidFill>
              <a:srgbClr val="70ad47">
                <a:lumMod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76 CuadroTexto"/>
          <p:cNvSpPr/>
          <p:nvPr/>
        </p:nvSpPr>
        <p:spPr>
          <a:xfrm>
            <a:off x="19080" y="91800"/>
            <a:ext cx="9107640" cy="62856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3200" spc="-1" strike="noStrike" cap="small">
                <a:solidFill>
                  <a:srgbClr val="006c00"/>
                </a:solidFill>
                <a:latin typeface="Garamond"/>
              </a:rPr>
              <a:t>Metodología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7" name="Imagen 18" descr=""/>
          <p:cNvPicPr/>
          <p:nvPr/>
        </p:nvPicPr>
        <p:blipFill>
          <a:blip r:embed="rId1"/>
          <a:stretch/>
        </p:blipFill>
        <p:spPr>
          <a:xfrm>
            <a:off x="156600" y="3680640"/>
            <a:ext cx="4647960" cy="1980720"/>
          </a:xfrm>
          <a:prstGeom prst="rect">
            <a:avLst/>
          </a:prstGeom>
          <a:ln w="0">
            <a:solidFill>
              <a:srgbClr val="000000"/>
            </a:solidFill>
          </a:ln>
        </p:spPr>
      </p:pic>
      <p:grpSp>
        <p:nvGrpSpPr>
          <p:cNvPr id="158" name="Grupo 19"/>
          <p:cNvGrpSpPr/>
          <p:nvPr/>
        </p:nvGrpSpPr>
        <p:grpSpPr>
          <a:xfrm>
            <a:off x="2421000" y="1298880"/>
            <a:ext cx="2303640" cy="2303640"/>
            <a:chOff x="2421000" y="1298880"/>
            <a:chExt cx="2303640" cy="2303640"/>
          </a:xfrm>
        </p:grpSpPr>
        <p:pic>
          <p:nvPicPr>
            <p:cNvPr id="159" name="Imagen 20" descr=""/>
            <p:cNvPicPr/>
            <p:nvPr/>
          </p:nvPicPr>
          <p:blipFill>
            <a:blip r:embed="rId2"/>
            <a:stretch/>
          </p:blipFill>
          <p:spPr>
            <a:xfrm>
              <a:off x="2421000" y="1298880"/>
              <a:ext cx="2303640" cy="2303640"/>
            </a:xfrm>
            <a:prstGeom prst="rect">
              <a:avLst/>
            </a:prstGeom>
            <a:ln w="0">
              <a:solidFill>
                <a:srgbClr val="000000"/>
              </a:solidFill>
            </a:ln>
          </p:spPr>
        </p:pic>
        <p:sp>
          <p:nvSpPr>
            <p:cNvPr id="160" name="Elipse 21"/>
            <p:cNvSpPr/>
            <p:nvPr/>
          </p:nvSpPr>
          <p:spPr>
            <a:xfrm>
              <a:off x="3754080" y="1912320"/>
              <a:ext cx="215640" cy="215640"/>
            </a:xfrm>
            <a:prstGeom prst="ellipse">
              <a:avLst/>
            </a:prstGeom>
            <a:noFill/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s-CO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grpSp>
        <p:nvGrpSpPr>
          <p:cNvPr id="161" name="Grupo 22"/>
          <p:cNvGrpSpPr/>
          <p:nvPr/>
        </p:nvGrpSpPr>
        <p:grpSpPr>
          <a:xfrm>
            <a:off x="277560" y="1298880"/>
            <a:ext cx="2084040" cy="2303640"/>
            <a:chOff x="277560" y="1298880"/>
            <a:chExt cx="2084040" cy="2303640"/>
          </a:xfrm>
        </p:grpSpPr>
        <p:pic>
          <p:nvPicPr>
            <p:cNvPr id="162" name="Imagen 23" descr=""/>
            <p:cNvPicPr/>
            <p:nvPr/>
          </p:nvPicPr>
          <p:blipFill>
            <a:blip r:embed="rId3"/>
            <a:stretch/>
          </p:blipFill>
          <p:spPr>
            <a:xfrm>
              <a:off x="277560" y="1298880"/>
              <a:ext cx="2084040" cy="2303640"/>
            </a:xfrm>
            <a:prstGeom prst="rect">
              <a:avLst/>
            </a:prstGeom>
            <a:ln w="0">
              <a:solidFill>
                <a:srgbClr val="000000"/>
              </a:solidFill>
            </a:ln>
          </p:spPr>
        </p:pic>
        <p:sp>
          <p:nvSpPr>
            <p:cNvPr id="163" name="Elipse 24"/>
            <p:cNvSpPr/>
            <p:nvPr/>
          </p:nvSpPr>
          <p:spPr>
            <a:xfrm>
              <a:off x="1349640" y="2253960"/>
              <a:ext cx="69120" cy="673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880" bIns="28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s-CO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64" name="Rectángulo 25"/>
          <p:cNvSpPr/>
          <p:nvPr/>
        </p:nvSpPr>
        <p:spPr>
          <a:xfrm>
            <a:off x="19080" y="5662080"/>
            <a:ext cx="5056920" cy="577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CO" sz="1600" spc="-1" strike="noStrike">
                <a:solidFill>
                  <a:schemeClr val="accent6">
                    <a:lumMod val="50000"/>
                  </a:schemeClr>
                </a:solidFill>
                <a:latin typeface="Garamond"/>
              </a:rPr>
              <a:t>asnm: 125      Temp.: 27,4°C.    Precipitac.: 2500 mm/año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Rectángulo 27"/>
          <p:cNvSpPr/>
          <p:nvPr/>
        </p:nvSpPr>
        <p:spPr>
          <a:xfrm>
            <a:off x="5396040" y="2645280"/>
            <a:ext cx="3573720" cy="155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1600" spc="-1" strike="noStrike">
                <a:solidFill>
                  <a:srgbClr val="c00000"/>
                </a:solidFill>
                <a:latin typeface="Garamond"/>
              </a:rPr>
              <a:t>CONDICIONES ECOEPIDEMIOLÓGICAS QUE HACEN DE CAUCASIA UNA DE LAS REGIONES DEL PAÍS CON MAYOR TRANSMISIÓN DE DENGUE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Llamada de flecha hacia abajo 28"/>
          <p:cNvSpPr/>
          <p:nvPr/>
        </p:nvSpPr>
        <p:spPr>
          <a:xfrm rot="16200000">
            <a:off x="3375000" y="3191040"/>
            <a:ext cx="3614040" cy="415080"/>
          </a:xfrm>
          <a:prstGeom prst="downArrowCallout">
            <a:avLst>
              <a:gd name="adj1" fmla="val 118982"/>
              <a:gd name="adj2" fmla="val 92259"/>
              <a:gd name="adj3" fmla="val 56528"/>
              <a:gd name="adj4" fmla="val 21239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3200" bIns="432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167" name="Grupo 29"/>
          <p:cNvGrpSpPr/>
          <p:nvPr/>
        </p:nvGrpSpPr>
        <p:grpSpPr>
          <a:xfrm>
            <a:off x="119160" y="3655800"/>
            <a:ext cx="2361600" cy="577080"/>
            <a:chOff x="119160" y="3655800"/>
            <a:chExt cx="2361600" cy="577080"/>
          </a:xfrm>
        </p:grpSpPr>
        <p:sp>
          <p:nvSpPr>
            <p:cNvPr id="168" name="Rectángulo 30"/>
            <p:cNvSpPr/>
            <p:nvPr/>
          </p:nvSpPr>
          <p:spPr>
            <a:xfrm>
              <a:off x="119160" y="3655800"/>
              <a:ext cx="2361600" cy="5770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defTabSz="914400">
                <a:lnSpc>
                  <a:spcPct val="100000"/>
                </a:lnSpc>
              </a:pPr>
              <a:r>
                <a:rPr b="1" lang="es-CO" sz="1600" spc="-1" strike="noStrike">
                  <a:solidFill>
                    <a:schemeClr val="accent6">
                      <a:lumMod val="50000"/>
                    </a:schemeClr>
                  </a:solidFill>
                  <a:latin typeface="Garamond"/>
                </a:rPr>
                <a:t>Población: ≈ 125 mil hab.</a:t>
              </a:r>
              <a:endParaRPr b="0" lang="es-CO" sz="1600" spc="-1" strike="noStrike">
                <a:solidFill>
                  <a:srgbClr val="000000"/>
                </a:solidFill>
                <a:latin typeface="Arial"/>
              </a:endParaRPr>
            </a:p>
          </p:txBody>
        </p:sp>
        <p:cxnSp>
          <p:nvCxnSpPr>
            <p:cNvPr id="169" name="Conector recto 31"/>
            <p:cNvCxnSpPr/>
            <p:nvPr/>
          </p:nvCxnSpPr>
          <p:spPr>
            <a:xfrm>
              <a:off x="188280" y="3963960"/>
              <a:ext cx="2203920" cy="360"/>
            </a:xfrm>
            <a:prstGeom prst="straightConnector1">
              <a:avLst/>
            </a:prstGeom>
            <a:ln w="28575">
              <a:solidFill>
                <a:srgbClr val="c00000"/>
              </a:solidFill>
            </a:ln>
          </p:spPr>
        </p:cxnSp>
      </p:grpSp>
      <p:sp>
        <p:nvSpPr>
          <p:cNvPr id="170" name="CuadroTexto 32"/>
          <p:cNvSpPr/>
          <p:nvPr/>
        </p:nvSpPr>
        <p:spPr>
          <a:xfrm>
            <a:off x="69480" y="611640"/>
            <a:ext cx="88826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2800" spc="-1" strike="noStrike">
                <a:solidFill>
                  <a:srgbClr val="006c00"/>
                </a:solidFill>
                <a:latin typeface="Garamond"/>
              </a:rPr>
              <a:t>Área de Estudio: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76 CuadroTexto"/>
          <p:cNvSpPr/>
          <p:nvPr/>
        </p:nvSpPr>
        <p:spPr>
          <a:xfrm>
            <a:off x="19080" y="91800"/>
            <a:ext cx="9107640" cy="62856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3200" spc="-1" strike="noStrike" cap="small">
                <a:solidFill>
                  <a:srgbClr val="006c00"/>
                </a:solidFill>
                <a:latin typeface="Garamond"/>
              </a:rPr>
              <a:t>Metodología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CuadroTexto 32"/>
          <p:cNvSpPr/>
          <p:nvPr/>
        </p:nvSpPr>
        <p:spPr>
          <a:xfrm>
            <a:off x="78120" y="611640"/>
            <a:ext cx="88826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2800" spc="-1" strike="noStrike">
                <a:solidFill>
                  <a:srgbClr val="006c00"/>
                </a:solidFill>
                <a:latin typeface="Garamond"/>
              </a:rPr>
              <a:t>Fuente de Información: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CuadroTexto 17"/>
          <p:cNvSpPr/>
          <p:nvPr/>
        </p:nvSpPr>
        <p:spPr>
          <a:xfrm>
            <a:off x="82440" y="1187640"/>
            <a:ext cx="2922840" cy="149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2400" spc="-1" strike="noStrike">
                <a:solidFill>
                  <a:srgbClr val="006c00"/>
                </a:solidFill>
                <a:latin typeface="Garamond"/>
              </a:rPr>
              <a:t>1. Epidemiológica: 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ES" sz="2000" spc="-1" strike="noStrike">
                <a:solidFill>
                  <a:srgbClr val="006c00"/>
                </a:solidFill>
                <a:latin typeface="Garamond"/>
              </a:rPr>
              <a:t>Casos de dengue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" name="Imagen 1" descr=""/>
          <p:cNvPicPr/>
          <p:nvPr/>
        </p:nvPicPr>
        <p:blipFill>
          <a:blip r:embed="rId1"/>
          <a:stretch/>
        </p:blipFill>
        <p:spPr>
          <a:xfrm>
            <a:off x="127440" y="2080080"/>
            <a:ext cx="2581560" cy="2598120"/>
          </a:xfrm>
          <a:prstGeom prst="rect">
            <a:avLst/>
          </a:prstGeom>
          <a:ln w="0">
            <a:noFill/>
          </a:ln>
        </p:spPr>
      </p:pic>
      <p:sp>
        <p:nvSpPr>
          <p:cNvPr id="175" name="CuadroTexto 33"/>
          <p:cNvSpPr/>
          <p:nvPr/>
        </p:nvSpPr>
        <p:spPr>
          <a:xfrm>
            <a:off x="1256040" y="5651280"/>
            <a:ext cx="397692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1800" spc="-1" strike="noStrike">
                <a:solidFill>
                  <a:srgbClr val="006c00"/>
                </a:solidFill>
                <a:latin typeface="Garamond"/>
              </a:rPr>
              <a:t>Nivel Temporal: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ES" sz="1800" spc="-1" strike="noStrike">
                <a:solidFill>
                  <a:srgbClr val="006c00"/>
                </a:solidFill>
                <a:latin typeface="Garamond"/>
              </a:rPr>
              <a:t>Semana Epidemiológica (SE)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ES" sz="1800" spc="-1" strike="noStrike">
                <a:solidFill>
                  <a:srgbClr val="006c00"/>
                </a:solidFill>
                <a:latin typeface="Garamond"/>
              </a:rPr>
              <a:t>Período Epidemiológico (PE)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ES" sz="1800" spc="-1" strike="noStrike">
                <a:solidFill>
                  <a:srgbClr val="006c00"/>
                </a:solidFill>
                <a:latin typeface="Garamond"/>
              </a:rPr>
              <a:t>Epidemias vs No Epidemias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CuadroTexto 35"/>
          <p:cNvSpPr/>
          <p:nvPr/>
        </p:nvSpPr>
        <p:spPr>
          <a:xfrm>
            <a:off x="4893840" y="5651280"/>
            <a:ext cx="224712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1800" spc="-1" strike="noStrike">
                <a:solidFill>
                  <a:srgbClr val="006c00"/>
                </a:solidFill>
                <a:latin typeface="Garamond"/>
              </a:rPr>
              <a:t>Nivel Espacial: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ES" sz="1800" spc="-1" strike="noStrike">
                <a:solidFill>
                  <a:srgbClr val="006c00"/>
                </a:solidFill>
                <a:latin typeface="Garamond"/>
              </a:rPr>
              <a:t>Barrio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ES" sz="1800" spc="-1" strike="noStrike">
                <a:solidFill>
                  <a:srgbClr val="006c00"/>
                </a:solidFill>
                <a:latin typeface="Garamond"/>
              </a:rPr>
              <a:t>Municipio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CuadroTexto 8"/>
          <p:cNvSpPr/>
          <p:nvPr/>
        </p:nvSpPr>
        <p:spPr>
          <a:xfrm>
            <a:off x="2918880" y="1196280"/>
            <a:ext cx="2922840" cy="137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2400" spc="-1" strike="noStrike">
                <a:solidFill>
                  <a:srgbClr val="006c00"/>
                </a:solidFill>
                <a:latin typeface="Garamond"/>
              </a:rPr>
              <a:t>2. Climática: 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ES" sz="2000" spc="-1" strike="noStrike">
                <a:solidFill>
                  <a:srgbClr val="006c00"/>
                </a:solidFill>
                <a:latin typeface="Garamond"/>
              </a:rPr>
              <a:t>Temperatura, Precipitación, HR, Otras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8" name="Imagen 9" descr=""/>
          <p:cNvPicPr/>
          <p:nvPr/>
        </p:nvPicPr>
        <p:blipFill>
          <a:blip r:embed="rId2"/>
          <a:stretch/>
        </p:blipFill>
        <p:spPr>
          <a:xfrm>
            <a:off x="3072240" y="2316240"/>
            <a:ext cx="1820880" cy="2276280"/>
          </a:xfrm>
          <a:prstGeom prst="rect">
            <a:avLst/>
          </a:prstGeom>
          <a:ln w="0">
            <a:noFill/>
          </a:ln>
        </p:spPr>
      </p:pic>
      <p:sp>
        <p:nvSpPr>
          <p:cNvPr id="179" name="CuadroTexto 10"/>
          <p:cNvSpPr/>
          <p:nvPr/>
        </p:nvSpPr>
        <p:spPr>
          <a:xfrm>
            <a:off x="2856240" y="4592880"/>
            <a:ext cx="2914200" cy="115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1400" spc="-1" strike="noStrike">
                <a:solidFill>
                  <a:srgbClr val="006c00"/>
                </a:solidFill>
                <a:latin typeface="Garamond"/>
              </a:rPr>
              <a:t>Imágenes Estación climática Seccional Bajo Cauca (Proyecto AMIC)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ES" sz="1400" spc="-1" strike="noStrike">
                <a:solidFill>
                  <a:srgbClr val="006c00"/>
                </a:solidFill>
                <a:latin typeface="Garamond"/>
              </a:rPr>
              <a:t>Otras Fuentes: IDEAM, </a:t>
            </a:r>
            <a:r>
              <a:rPr b="0" lang="es-ES" sz="1400" spc="-1" strike="noStrike">
                <a:solidFill>
                  <a:srgbClr val="006c00"/>
                </a:solidFill>
                <a:highlight>
                  <a:srgbClr val="ffff00"/>
                </a:highlight>
                <a:latin typeface="Garamond"/>
              </a:rPr>
              <a:t>Fedearroz</a:t>
            </a:r>
            <a:endParaRPr b="0" lang="es-CO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CuadroTexto 11"/>
          <p:cNvSpPr/>
          <p:nvPr/>
        </p:nvSpPr>
        <p:spPr>
          <a:xfrm>
            <a:off x="6238080" y="1196280"/>
            <a:ext cx="2922840" cy="1735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2400" spc="-1" strike="noStrike">
                <a:solidFill>
                  <a:srgbClr val="006c00"/>
                </a:solidFill>
                <a:latin typeface="Garamond"/>
              </a:rPr>
              <a:t>3. Entomológica: 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ES" sz="2000" spc="-1" strike="noStrike">
                <a:solidFill>
                  <a:srgbClr val="006c00"/>
                </a:solidFill>
                <a:latin typeface="Garamond"/>
              </a:rPr>
              <a:t>Densidad (ovitrampas, Mosquitos adultos)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1" name="Imagen 12" descr=""/>
          <p:cNvPicPr/>
          <p:nvPr/>
        </p:nvPicPr>
        <p:blipFill>
          <a:blip r:embed="rId3"/>
          <a:stretch/>
        </p:blipFill>
        <p:spPr>
          <a:xfrm>
            <a:off x="6166800" y="3628440"/>
            <a:ext cx="1204920" cy="1637280"/>
          </a:xfrm>
          <a:prstGeom prst="rect">
            <a:avLst/>
          </a:prstGeom>
          <a:ln w="0">
            <a:noFill/>
          </a:ln>
        </p:spPr>
      </p:pic>
      <p:pic>
        <p:nvPicPr>
          <p:cNvPr id="182" name="Imagen 13" descr=""/>
          <p:cNvPicPr/>
          <p:nvPr/>
        </p:nvPicPr>
        <p:blipFill>
          <a:blip r:embed="rId4"/>
          <a:stretch/>
        </p:blipFill>
        <p:spPr>
          <a:xfrm>
            <a:off x="7699320" y="3628440"/>
            <a:ext cx="1193400" cy="1591560"/>
          </a:xfrm>
          <a:prstGeom prst="rect">
            <a:avLst/>
          </a:prstGeom>
          <a:ln w="0">
            <a:noFill/>
          </a:ln>
        </p:spPr>
      </p:pic>
      <p:pic>
        <p:nvPicPr>
          <p:cNvPr id="183" name="Imagen 2" descr=""/>
          <p:cNvPicPr/>
          <p:nvPr/>
        </p:nvPicPr>
        <p:blipFill>
          <a:blip r:embed="rId5"/>
          <a:stretch/>
        </p:blipFill>
        <p:spPr>
          <a:xfrm>
            <a:off x="5925600" y="2265480"/>
            <a:ext cx="2811600" cy="1426320"/>
          </a:xfrm>
          <a:prstGeom prst="rect">
            <a:avLst/>
          </a:prstGeom>
          <a:ln w="0">
            <a:noFill/>
          </a:ln>
        </p:spPr>
      </p:pic>
      <p:sp>
        <p:nvSpPr>
          <p:cNvPr id="184" name="Cerrar llave 3"/>
          <p:cNvSpPr/>
          <p:nvPr/>
        </p:nvSpPr>
        <p:spPr>
          <a:xfrm rot="5400000">
            <a:off x="4283280" y="2414520"/>
            <a:ext cx="389160" cy="6442920"/>
          </a:xfrm>
          <a:prstGeom prst="rightBrace">
            <a:avLst>
              <a:gd name="adj1" fmla="val 8333"/>
              <a:gd name="adj2" fmla="val 50000"/>
            </a:avLst>
          </a:prstGeom>
          <a:noFill/>
          <a:ln w="28575">
            <a:solidFill>
              <a:srgbClr val="70ad47">
                <a:lumMod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5" name="CuadroTexto 19"/>
          <p:cNvSpPr/>
          <p:nvPr/>
        </p:nvSpPr>
        <p:spPr>
          <a:xfrm>
            <a:off x="3354120" y="5296680"/>
            <a:ext cx="22471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1800" spc="-1" strike="noStrike">
                <a:solidFill>
                  <a:srgbClr val="006c00"/>
                </a:solidFill>
                <a:latin typeface="Garamond"/>
              </a:rPr>
              <a:t>Tipo de Análisis: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76 CuadroTexto"/>
          <p:cNvSpPr/>
          <p:nvPr/>
        </p:nvSpPr>
        <p:spPr>
          <a:xfrm>
            <a:off x="19080" y="91800"/>
            <a:ext cx="9107640" cy="62856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3200" spc="-1" strike="noStrike" cap="small">
                <a:solidFill>
                  <a:srgbClr val="006c00"/>
                </a:solidFill>
                <a:latin typeface="Garamond"/>
              </a:rPr>
              <a:t>Metodología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CuadroTexto 32"/>
          <p:cNvSpPr/>
          <p:nvPr/>
        </p:nvSpPr>
        <p:spPr>
          <a:xfrm>
            <a:off x="78120" y="611640"/>
            <a:ext cx="88826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2800" spc="-1" strike="noStrike">
                <a:solidFill>
                  <a:srgbClr val="006c00"/>
                </a:solidFill>
                <a:latin typeface="Garamond"/>
              </a:rPr>
              <a:t>Análisis de la Información: RF Y MSV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CuadroTexto 17"/>
          <p:cNvSpPr/>
          <p:nvPr/>
        </p:nvSpPr>
        <p:spPr>
          <a:xfrm>
            <a:off x="78120" y="1134720"/>
            <a:ext cx="5564520" cy="8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2600" spc="-1" strike="noStrike">
                <a:solidFill>
                  <a:srgbClr val="006c00"/>
                </a:solidFill>
                <a:latin typeface="Garamond"/>
              </a:rPr>
              <a:t>Relación Dengue/Clima/Vectores: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CuadroTexto 14"/>
          <p:cNvSpPr/>
          <p:nvPr/>
        </p:nvSpPr>
        <p:spPr>
          <a:xfrm>
            <a:off x="600840" y="1573560"/>
            <a:ext cx="52160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2400" spc="-1" strike="noStrike">
                <a:solidFill>
                  <a:srgbClr val="006c00"/>
                </a:solidFill>
                <a:latin typeface="Garamond"/>
              </a:rPr>
              <a:t>Relación Directa y Con rezagos (SE y PE)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0" name="Imagen 5" descr=""/>
          <p:cNvPicPr/>
          <p:nvPr/>
        </p:nvPicPr>
        <p:blipFill>
          <a:blip r:embed="rId1"/>
          <a:srcRect l="23889" t="13929" r="23610" b="17243"/>
          <a:stretch/>
        </p:blipFill>
        <p:spPr>
          <a:xfrm>
            <a:off x="1404000" y="2066040"/>
            <a:ext cx="6231240" cy="4595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n 2" descr=""/>
          <p:cNvPicPr/>
          <p:nvPr/>
        </p:nvPicPr>
        <p:blipFill>
          <a:blip r:embed="rId1"/>
          <a:srcRect l="23426" t="13331" r="23889" b="17243"/>
          <a:stretch/>
        </p:blipFill>
        <p:spPr>
          <a:xfrm>
            <a:off x="1127520" y="2066040"/>
            <a:ext cx="6366960" cy="4719240"/>
          </a:xfrm>
          <a:prstGeom prst="rect">
            <a:avLst/>
          </a:prstGeom>
          <a:ln w="0">
            <a:noFill/>
          </a:ln>
        </p:spPr>
      </p:pic>
      <p:sp>
        <p:nvSpPr>
          <p:cNvPr id="192" name="76 CuadroTexto"/>
          <p:cNvSpPr/>
          <p:nvPr/>
        </p:nvSpPr>
        <p:spPr>
          <a:xfrm>
            <a:off x="19080" y="91800"/>
            <a:ext cx="9107640" cy="62856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3200" spc="-1" strike="noStrike" cap="small">
                <a:solidFill>
                  <a:srgbClr val="006c00"/>
                </a:solidFill>
                <a:latin typeface="Garamond"/>
              </a:rPr>
              <a:t>Metodología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CuadroTexto 7"/>
          <p:cNvSpPr/>
          <p:nvPr/>
        </p:nvSpPr>
        <p:spPr>
          <a:xfrm>
            <a:off x="78120" y="611640"/>
            <a:ext cx="888264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2800" spc="-1" strike="noStrike">
                <a:solidFill>
                  <a:srgbClr val="006c00"/>
                </a:solidFill>
                <a:latin typeface="Garamond"/>
              </a:rPr>
              <a:t>Análisis de la Información: RF Y MSV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uadroTexto 8"/>
          <p:cNvSpPr/>
          <p:nvPr/>
        </p:nvSpPr>
        <p:spPr>
          <a:xfrm>
            <a:off x="78120" y="1134720"/>
            <a:ext cx="5564520" cy="88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2600" spc="-1" strike="noStrike">
                <a:solidFill>
                  <a:srgbClr val="006c00"/>
                </a:solidFill>
                <a:latin typeface="Garamond"/>
              </a:rPr>
              <a:t>Relación Dengue/Clima/Vectores: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CuadroTexto 9"/>
          <p:cNvSpPr/>
          <p:nvPr/>
        </p:nvSpPr>
        <p:spPr>
          <a:xfrm>
            <a:off x="600840" y="1573560"/>
            <a:ext cx="52160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ES" sz="2400" spc="-1" strike="noStrike">
                <a:solidFill>
                  <a:srgbClr val="006c00"/>
                </a:solidFill>
                <a:latin typeface="Garamond"/>
              </a:rPr>
              <a:t>Relación Directa y Con rezagos (SE y PE)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76 CuadroTexto"/>
          <p:cNvSpPr/>
          <p:nvPr/>
        </p:nvSpPr>
        <p:spPr>
          <a:xfrm>
            <a:off x="19080" y="91800"/>
            <a:ext cx="9107640" cy="62856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3200" spc="-1" strike="noStrike" cap="small">
                <a:solidFill>
                  <a:srgbClr val="006c00"/>
                </a:solidFill>
                <a:latin typeface="Garamond"/>
              </a:rPr>
              <a:t>Resultados Esperados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CuadroTexto 32"/>
          <p:cNvSpPr/>
          <p:nvPr/>
        </p:nvSpPr>
        <p:spPr>
          <a:xfrm>
            <a:off x="130680" y="864360"/>
            <a:ext cx="8882640" cy="179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2800" spc="-1" strike="noStrike">
                <a:solidFill>
                  <a:srgbClr val="006c00"/>
                </a:solidFill>
                <a:latin typeface="Garamond"/>
              </a:rPr>
              <a:t>Identificar variables climáticas y entomológicas que se relacionen con períodos epidémicos y no epidémicos de dengue en los municipios del BCA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76 CuadroTexto"/>
          <p:cNvSpPr/>
          <p:nvPr/>
        </p:nvSpPr>
        <p:spPr>
          <a:xfrm>
            <a:off x="249120" y="4558680"/>
            <a:ext cx="8645400" cy="81108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algn="ctr" defTabSz="5610960">
              <a:lnSpc>
                <a:spcPct val="100000"/>
              </a:lnSpc>
            </a:pPr>
            <a:r>
              <a:rPr b="1" lang="es-ES" sz="2200" spc="-1" strike="noStrike" cap="small">
                <a:solidFill>
                  <a:srgbClr val="006c00"/>
                </a:solidFill>
                <a:latin typeface="Garamond"/>
              </a:rPr>
              <a:t>Apoyar el Desarrollo de un SAT para la Vigilancia, Prevención y Control de Dengue en el BCA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9" name="Imagen 3" descr=""/>
          <p:cNvPicPr/>
          <p:nvPr/>
        </p:nvPicPr>
        <p:blipFill>
          <a:blip r:embed="rId1"/>
          <a:stretch/>
        </p:blipFill>
        <p:spPr>
          <a:xfrm>
            <a:off x="2475360" y="2464920"/>
            <a:ext cx="4018680" cy="1857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n 5" descr=""/>
          <p:cNvPicPr/>
          <p:nvPr/>
        </p:nvPicPr>
        <p:blipFill>
          <a:blip r:embed="rId1"/>
          <a:srcRect l="19597" t="0" r="20225" b="0"/>
          <a:stretch/>
        </p:blipFill>
        <p:spPr>
          <a:xfrm>
            <a:off x="3490560" y="0"/>
            <a:ext cx="5653080" cy="6857640"/>
          </a:xfrm>
          <a:prstGeom prst="rect">
            <a:avLst/>
          </a:prstGeom>
          <a:ln w="0">
            <a:noFill/>
          </a:ln>
        </p:spPr>
      </p:pic>
      <p:sp>
        <p:nvSpPr>
          <p:cNvPr id="20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0120" y="806400"/>
            <a:ext cx="5050440" cy="492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2" name="Imagen 1" descr=""/>
          <p:cNvPicPr/>
          <p:nvPr/>
        </p:nvPicPr>
        <p:blipFill>
          <a:blip r:embed="rId2"/>
          <a:srcRect l="10395" t="0" r="10935" b="0"/>
          <a:stretch/>
        </p:blipFill>
        <p:spPr>
          <a:xfrm>
            <a:off x="721800" y="979200"/>
            <a:ext cx="4807080" cy="458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76 CuadroTexto"/>
          <p:cNvSpPr/>
          <p:nvPr/>
        </p:nvSpPr>
        <p:spPr>
          <a:xfrm>
            <a:off x="246240" y="372240"/>
            <a:ext cx="8645400" cy="114624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algn="ctr" defTabSz="5610960">
              <a:lnSpc>
                <a:spcPct val="100000"/>
              </a:lnSpc>
            </a:pPr>
            <a:r>
              <a:rPr b="1" lang="es-ES" sz="2200" spc="-1" strike="noStrike" cap="small">
                <a:solidFill>
                  <a:srgbClr val="006c00"/>
                </a:solidFill>
                <a:latin typeface="Garamond"/>
              </a:rPr>
              <a:t>Desarrollo de un Sistema de Alerta Temprano para la Vigilancia, Prevención y Control de Dengue en la Región del Bajo Cauca Antioqueño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CuadroTexto 5"/>
          <p:cNvSpPr/>
          <p:nvPr/>
        </p:nvSpPr>
        <p:spPr>
          <a:xfrm>
            <a:off x="130680" y="1664640"/>
            <a:ext cx="888264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2000" spc="-1" strike="noStrike">
                <a:solidFill>
                  <a:srgbClr val="006c00"/>
                </a:solidFill>
                <a:latin typeface="Garamond"/>
              </a:rPr>
              <a:t>1. Empleo de Machine Learning en la comprensión de la relación epidemiológica dengue/clima/vectores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CuadroTexto 6"/>
          <p:cNvSpPr/>
          <p:nvPr/>
        </p:nvSpPr>
        <p:spPr>
          <a:xfrm>
            <a:off x="1092600" y="2495880"/>
            <a:ext cx="7162200" cy="69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2000" spc="-1" strike="noStrike">
                <a:solidFill>
                  <a:srgbClr val="006c00"/>
                </a:solidFill>
                <a:latin typeface="Garamond"/>
              </a:rPr>
              <a:t>Proyecto CODI/Gobernación de Antioquia (Código 2023-62750)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Imagen 2" descr=""/>
          <p:cNvPicPr/>
          <p:nvPr/>
        </p:nvPicPr>
        <p:blipFill>
          <a:blip r:embed="rId1"/>
          <a:stretch/>
        </p:blipFill>
        <p:spPr>
          <a:xfrm>
            <a:off x="601200" y="3571560"/>
            <a:ext cx="1669320" cy="2430360"/>
          </a:xfrm>
          <a:prstGeom prst="rect">
            <a:avLst/>
          </a:prstGeom>
          <a:ln w="0">
            <a:noFill/>
          </a:ln>
        </p:spPr>
      </p:pic>
      <p:pic>
        <p:nvPicPr>
          <p:cNvPr id="85" name="Imagen 7" descr=""/>
          <p:cNvPicPr/>
          <p:nvPr/>
        </p:nvPicPr>
        <p:blipFill>
          <a:blip r:embed="rId2"/>
          <a:stretch/>
        </p:blipFill>
        <p:spPr>
          <a:xfrm>
            <a:off x="2300760" y="3489120"/>
            <a:ext cx="2114640" cy="2743200"/>
          </a:xfrm>
          <a:prstGeom prst="rect">
            <a:avLst/>
          </a:prstGeom>
          <a:ln w="0">
            <a:noFill/>
          </a:ln>
        </p:spPr>
      </p:pic>
      <p:pic>
        <p:nvPicPr>
          <p:cNvPr id="86" name="Imagen 9" descr=""/>
          <p:cNvPicPr/>
          <p:nvPr/>
        </p:nvPicPr>
        <p:blipFill>
          <a:blip r:embed="rId3"/>
          <a:stretch/>
        </p:blipFill>
        <p:spPr>
          <a:xfrm>
            <a:off x="4266720" y="3706200"/>
            <a:ext cx="1999800" cy="1999800"/>
          </a:xfrm>
          <a:prstGeom prst="rect">
            <a:avLst/>
          </a:prstGeom>
          <a:ln w="0">
            <a:noFill/>
          </a:ln>
        </p:spPr>
      </p:pic>
      <p:sp>
        <p:nvSpPr>
          <p:cNvPr id="87" name="CuadroTexto 18"/>
          <p:cNvSpPr/>
          <p:nvPr/>
        </p:nvSpPr>
        <p:spPr>
          <a:xfrm>
            <a:off x="261360" y="6002280"/>
            <a:ext cx="2255040" cy="106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ES" sz="1600" spc="-1" strike="noStrike">
                <a:solidFill>
                  <a:srgbClr val="006c00"/>
                </a:solidFill>
                <a:latin typeface="Garamond"/>
              </a:rPr>
              <a:t>Facultad de Medicina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s-ES" sz="1600" spc="-1" strike="noStrike">
                <a:solidFill>
                  <a:srgbClr val="006c00"/>
                </a:solidFill>
                <a:latin typeface="Garamond"/>
              </a:rPr>
              <a:t>Seccional Bajo Cauca</a:t>
            </a:r>
            <a:endParaRPr b="0" lang="es-CO" sz="1600" spc="-1" strike="noStrike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88" name="Grupo 14"/>
          <p:cNvGrpSpPr/>
          <p:nvPr/>
        </p:nvGrpSpPr>
        <p:grpSpPr>
          <a:xfrm>
            <a:off x="6251760" y="4090680"/>
            <a:ext cx="2740320" cy="1218960"/>
            <a:chOff x="6251760" y="4090680"/>
            <a:chExt cx="2740320" cy="1218960"/>
          </a:xfrm>
        </p:grpSpPr>
        <p:pic>
          <p:nvPicPr>
            <p:cNvPr id="89" name="Imagen 12" descr=""/>
            <p:cNvPicPr/>
            <p:nvPr/>
          </p:nvPicPr>
          <p:blipFill>
            <a:blip r:embed="rId4"/>
            <a:srcRect l="0" t="0" r="627612" b="0"/>
            <a:stretch/>
          </p:blipFill>
          <p:spPr>
            <a:xfrm>
              <a:off x="6251760" y="4090680"/>
              <a:ext cx="2740320" cy="1218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0" name="Imagen 13" descr=""/>
            <p:cNvPicPr/>
            <p:nvPr/>
          </p:nvPicPr>
          <p:blipFill>
            <a:blip r:embed="rId5"/>
            <a:srcRect l="1246567" t="1347396" r="0" b="151563"/>
            <a:stretch/>
          </p:blipFill>
          <p:spPr>
            <a:xfrm>
              <a:off x="7522200" y="4832280"/>
              <a:ext cx="1247400" cy="182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91" name="CuadroTexto 19"/>
          <p:cNvSpPr/>
          <p:nvPr/>
        </p:nvSpPr>
        <p:spPr>
          <a:xfrm>
            <a:off x="1167120" y="3192480"/>
            <a:ext cx="25401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2000" spc="-1" strike="noStrike">
                <a:solidFill>
                  <a:srgbClr val="006c00"/>
                </a:solidFill>
                <a:latin typeface="Garamond"/>
              </a:rPr>
              <a:t>Investigadores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CuadroTexto 20"/>
          <p:cNvSpPr/>
          <p:nvPr/>
        </p:nvSpPr>
        <p:spPr>
          <a:xfrm>
            <a:off x="4759200" y="3196800"/>
            <a:ext cx="254016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2000" spc="-1" strike="noStrike">
                <a:solidFill>
                  <a:srgbClr val="006c00"/>
                </a:solidFill>
                <a:latin typeface="Garamond"/>
              </a:rPr>
              <a:t>Colaboradores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76 CuadroTexto"/>
          <p:cNvSpPr/>
          <p:nvPr/>
        </p:nvSpPr>
        <p:spPr>
          <a:xfrm>
            <a:off x="19080" y="91800"/>
            <a:ext cx="9107640" cy="103500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930" spc="-1" strike="noStrike" cap="small">
                <a:solidFill>
                  <a:srgbClr val="006c00"/>
                </a:solidFill>
                <a:latin typeface="Garamond"/>
              </a:rPr>
              <a:t>Dengue: Arbovirosis de mayor relevancia en Salud Pública</a:t>
            </a:r>
            <a:endParaRPr b="0" lang="es-CO" sz="293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Imagen 17" descr=""/>
          <p:cNvPicPr/>
          <p:nvPr/>
        </p:nvPicPr>
        <p:blipFill>
          <a:blip r:embed="rId1"/>
          <a:stretch/>
        </p:blipFill>
        <p:spPr>
          <a:xfrm>
            <a:off x="235080" y="1297440"/>
            <a:ext cx="4450680" cy="4780800"/>
          </a:xfrm>
          <a:prstGeom prst="rect">
            <a:avLst/>
          </a:prstGeom>
          <a:ln w="0">
            <a:noFill/>
          </a:ln>
        </p:spPr>
      </p:pic>
      <p:pic>
        <p:nvPicPr>
          <p:cNvPr id="95" name="Imagen 26" descr=""/>
          <p:cNvPicPr/>
          <p:nvPr/>
        </p:nvPicPr>
        <p:blipFill>
          <a:blip r:embed="rId2"/>
          <a:stretch/>
        </p:blipFill>
        <p:spPr>
          <a:xfrm>
            <a:off x="4899600" y="1756440"/>
            <a:ext cx="4076280" cy="334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1 Título"/>
          <p:cNvSpPr/>
          <p:nvPr/>
        </p:nvSpPr>
        <p:spPr>
          <a:xfrm>
            <a:off x="551880" y="657360"/>
            <a:ext cx="8047800" cy="69912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2000" spc="-1" strike="noStrike">
                <a:solidFill>
                  <a:srgbClr val="006c00"/>
                </a:solidFill>
                <a:latin typeface="Garamond"/>
              </a:rPr>
              <a:t>Distribución anual de casos de dengue. 2006-2024 (SE 19)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Rectángulo 5"/>
          <p:cNvSpPr/>
          <p:nvPr/>
        </p:nvSpPr>
        <p:spPr>
          <a:xfrm>
            <a:off x="86040" y="6522840"/>
            <a:ext cx="380196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i="1" lang="es-CO" sz="1000" spc="-1" strike="noStrike">
                <a:solidFill>
                  <a:schemeClr val="dk1"/>
                </a:solidFill>
                <a:latin typeface="Calibri"/>
              </a:rPr>
              <a:t>Fuente: Boletín Epidemiológico Nacional (SE 52). INS, Colombia</a:t>
            </a:r>
            <a:endParaRPr b="0" lang="es-CO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76 CuadroTexto"/>
          <p:cNvSpPr/>
          <p:nvPr/>
        </p:nvSpPr>
        <p:spPr>
          <a:xfrm>
            <a:off x="19080" y="91800"/>
            <a:ext cx="9107640" cy="56772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800" spc="-1" strike="noStrike" cap="small">
                <a:solidFill>
                  <a:srgbClr val="006c00"/>
                </a:solidFill>
                <a:latin typeface="Garamond"/>
              </a:rPr>
              <a:t>Situación de Dengue en Colombia 2006-2024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name="Imagen 1" descr=""/>
          <p:cNvPicPr/>
          <p:nvPr/>
        </p:nvPicPr>
        <p:blipFill>
          <a:blip r:embed="rId1"/>
          <a:stretch/>
        </p:blipFill>
        <p:spPr>
          <a:xfrm>
            <a:off x="709920" y="1547640"/>
            <a:ext cx="7733160" cy="4582080"/>
          </a:xfrm>
          <a:prstGeom prst="rect">
            <a:avLst/>
          </a:prstGeom>
          <a:ln w="0">
            <a:noFill/>
          </a:ln>
        </p:spPr>
      </p:pic>
      <p:sp>
        <p:nvSpPr>
          <p:cNvPr id="100" name="Rectángulo 10"/>
          <p:cNvSpPr/>
          <p:nvPr/>
        </p:nvSpPr>
        <p:spPr>
          <a:xfrm>
            <a:off x="675720" y="6206040"/>
            <a:ext cx="3801960" cy="27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i="1" lang="es-CO" sz="1200" spc="-1" strike="noStrike">
                <a:solidFill>
                  <a:schemeClr val="dk1"/>
                </a:solidFill>
                <a:latin typeface="Calibri"/>
              </a:rPr>
              <a:t>Barras en color rojo: Años Epidémicos</a:t>
            </a:r>
            <a:endParaRPr b="0" lang="es-CO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76 CuadroTexto"/>
          <p:cNvSpPr/>
          <p:nvPr/>
        </p:nvSpPr>
        <p:spPr>
          <a:xfrm>
            <a:off x="19080" y="91800"/>
            <a:ext cx="9107640" cy="58788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930" spc="-1" strike="noStrike" cap="small">
                <a:solidFill>
                  <a:srgbClr val="006c00"/>
                </a:solidFill>
                <a:latin typeface="Garamond"/>
              </a:rPr>
              <a:t>Medidas para el control de Dengue</a:t>
            </a:r>
            <a:endParaRPr b="0" lang="es-CO" sz="29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76 CuadroTexto"/>
          <p:cNvSpPr/>
          <p:nvPr/>
        </p:nvSpPr>
        <p:spPr>
          <a:xfrm>
            <a:off x="19080" y="617400"/>
            <a:ext cx="2819160" cy="53676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600" spc="-1" strike="noStrike" cap="small">
                <a:solidFill>
                  <a:srgbClr val="006c00"/>
                </a:solidFill>
                <a:latin typeface="Garamond"/>
              </a:rPr>
              <a:t>Vacunas: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Imagen 7" descr=""/>
          <p:cNvPicPr/>
          <p:nvPr/>
        </p:nvPicPr>
        <p:blipFill>
          <a:blip r:embed="rId1"/>
          <a:stretch/>
        </p:blipFill>
        <p:spPr>
          <a:xfrm>
            <a:off x="337320" y="1280160"/>
            <a:ext cx="3578760" cy="1918440"/>
          </a:xfrm>
          <a:prstGeom prst="rect">
            <a:avLst/>
          </a:prstGeom>
          <a:ln w="0">
            <a:noFill/>
          </a:ln>
        </p:spPr>
      </p:pic>
      <p:pic>
        <p:nvPicPr>
          <p:cNvPr id="104" name="Imagen 8" descr=""/>
          <p:cNvPicPr/>
          <p:nvPr/>
        </p:nvPicPr>
        <p:blipFill>
          <a:blip r:embed="rId2"/>
          <a:stretch/>
        </p:blipFill>
        <p:spPr>
          <a:xfrm>
            <a:off x="4227480" y="1280160"/>
            <a:ext cx="4539600" cy="2025000"/>
          </a:xfrm>
          <a:prstGeom prst="rect">
            <a:avLst/>
          </a:prstGeom>
          <a:ln w="0">
            <a:noFill/>
          </a:ln>
        </p:spPr>
      </p:pic>
      <p:pic>
        <p:nvPicPr>
          <p:cNvPr id="105" name="Imagen 2" descr=""/>
          <p:cNvPicPr/>
          <p:nvPr/>
        </p:nvPicPr>
        <p:blipFill>
          <a:blip r:embed="rId3"/>
          <a:stretch/>
        </p:blipFill>
        <p:spPr>
          <a:xfrm>
            <a:off x="3916800" y="3686760"/>
            <a:ext cx="5091480" cy="2864520"/>
          </a:xfrm>
          <a:prstGeom prst="rect">
            <a:avLst/>
          </a:prstGeom>
          <a:ln w="0">
            <a:noFill/>
          </a:ln>
        </p:spPr>
      </p:pic>
      <p:pic>
        <p:nvPicPr>
          <p:cNvPr id="106" name="Imagen 3" descr=""/>
          <p:cNvPicPr/>
          <p:nvPr/>
        </p:nvPicPr>
        <p:blipFill>
          <a:blip r:embed="rId4"/>
          <a:stretch/>
        </p:blipFill>
        <p:spPr>
          <a:xfrm>
            <a:off x="300960" y="4392360"/>
            <a:ext cx="3615120" cy="1807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n 3" descr=""/>
          <p:cNvPicPr/>
          <p:nvPr/>
        </p:nvPicPr>
        <p:blipFill>
          <a:blip r:embed="rId1"/>
          <a:stretch/>
        </p:blipFill>
        <p:spPr>
          <a:xfrm>
            <a:off x="221400" y="1773000"/>
            <a:ext cx="5736240" cy="4583880"/>
          </a:xfrm>
          <a:prstGeom prst="rect">
            <a:avLst/>
          </a:prstGeom>
          <a:ln w="0">
            <a:noFill/>
          </a:ln>
        </p:spPr>
      </p:pic>
      <p:pic>
        <p:nvPicPr>
          <p:cNvPr id="108" name="Imagen 4" descr=""/>
          <p:cNvPicPr/>
          <p:nvPr/>
        </p:nvPicPr>
        <p:blipFill>
          <a:blip r:embed="rId2"/>
          <a:stretch/>
        </p:blipFill>
        <p:spPr>
          <a:xfrm>
            <a:off x="257400" y="954720"/>
            <a:ext cx="2641320" cy="751320"/>
          </a:xfrm>
          <a:prstGeom prst="rect">
            <a:avLst/>
          </a:prstGeom>
          <a:ln w="0">
            <a:noFill/>
          </a:ln>
        </p:spPr>
      </p:pic>
      <p:sp>
        <p:nvSpPr>
          <p:cNvPr id="109" name="76 CuadroTexto"/>
          <p:cNvSpPr/>
          <p:nvPr/>
        </p:nvSpPr>
        <p:spPr>
          <a:xfrm>
            <a:off x="19080" y="91800"/>
            <a:ext cx="9107640" cy="58788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930" spc="-1" strike="noStrike" cap="small">
                <a:solidFill>
                  <a:srgbClr val="006c00"/>
                </a:solidFill>
                <a:latin typeface="Garamond"/>
              </a:rPr>
              <a:t>Otras Medidas de control</a:t>
            </a:r>
            <a:endParaRPr b="0" lang="es-CO" sz="293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Imagen 1" descr=""/>
          <p:cNvPicPr/>
          <p:nvPr/>
        </p:nvPicPr>
        <p:blipFill>
          <a:blip r:embed="rId3"/>
          <a:srcRect l="0" t="0" r="53438" b="0"/>
          <a:stretch/>
        </p:blipFill>
        <p:spPr>
          <a:xfrm>
            <a:off x="6494400" y="1975320"/>
            <a:ext cx="2352240" cy="217656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20" descr="http://t0.gstatic.com/images?q=tbn:ANd9GcQX6G153aVWRRk_EEjs2RKyLToAbkX4Hk1S3ZRWMRRBXkCWrMBTXw"/>
          <p:cNvPicPr/>
          <p:nvPr/>
        </p:nvPicPr>
        <p:blipFill>
          <a:blip r:embed="rId4"/>
          <a:stretch/>
        </p:blipFill>
        <p:spPr>
          <a:xfrm>
            <a:off x="6621480" y="4655880"/>
            <a:ext cx="2098440" cy="1571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n 2" descr=""/>
          <p:cNvPicPr/>
          <p:nvPr/>
        </p:nvPicPr>
        <p:blipFill>
          <a:blip r:embed="rId1"/>
          <a:stretch/>
        </p:blipFill>
        <p:spPr>
          <a:xfrm>
            <a:off x="509040" y="1238400"/>
            <a:ext cx="3419640" cy="2564640"/>
          </a:xfrm>
          <a:prstGeom prst="rect">
            <a:avLst/>
          </a:prstGeom>
          <a:ln w="0">
            <a:noFill/>
          </a:ln>
        </p:spPr>
      </p:pic>
      <p:pic>
        <p:nvPicPr>
          <p:cNvPr id="113" name="Imagen 3" descr=""/>
          <p:cNvPicPr/>
          <p:nvPr/>
        </p:nvPicPr>
        <p:blipFill>
          <a:blip r:embed="rId2"/>
          <a:stretch/>
        </p:blipFill>
        <p:spPr>
          <a:xfrm>
            <a:off x="4353480" y="1247040"/>
            <a:ext cx="3815640" cy="2547000"/>
          </a:xfrm>
          <a:prstGeom prst="rect">
            <a:avLst/>
          </a:prstGeom>
          <a:ln w="0">
            <a:noFill/>
          </a:ln>
        </p:spPr>
      </p:pic>
      <p:pic>
        <p:nvPicPr>
          <p:cNvPr id="114" name="Imagen 4" descr=""/>
          <p:cNvPicPr/>
          <p:nvPr/>
        </p:nvPicPr>
        <p:blipFill>
          <a:blip r:embed="rId3"/>
          <a:stretch/>
        </p:blipFill>
        <p:spPr>
          <a:xfrm>
            <a:off x="4353480" y="4002120"/>
            <a:ext cx="4174200" cy="2782800"/>
          </a:xfrm>
          <a:prstGeom prst="rect">
            <a:avLst/>
          </a:prstGeom>
          <a:ln w="0">
            <a:noFill/>
          </a:ln>
        </p:spPr>
      </p:pic>
      <p:pic>
        <p:nvPicPr>
          <p:cNvPr id="115" name="Imagen 5" descr=""/>
          <p:cNvPicPr/>
          <p:nvPr/>
        </p:nvPicPr>
        <p:blipFill>
          <a:blip r:embed="rId4"/>
          <a:srcRect l="0" t="10099" r="0" b="10386"/>
          <a:stretch/>
        </p:blipFill>
        <p:spPr>
          <a:xfrm>
            <a:off x="582480" y="3922560"/>
            <a:ext cx="3600000" cy="2862360"/>
          </a:xfrm>
          <a:prstGeom prst="rect">
            <a:avLst/>
          </a:prstGeom>
          <a:ln w="0">
            <a:noFill/>
          </a:ln>
        </p:spPr>
      </p:pic>
      <p:sp>
        <p:nvSpPr>
          <p:cNvPr id="116" name="Rectángulo 10"/>
          <p:cNvSpPr/>
          <p:nvPr/>
        </p:nvSpPr>
        <p:spPr>
          <a:xfrm>
            <a:off x="433440" y="3335040"/>
            <a:ext cx="3563640" cy="6994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2000" spc="-1" strike="noStrike">
                <a:solidFill>
                  <a:srgbClr val="006c00"/>
                </a:solidFill>
                <a:latin typeface="Garamond"/>
              </a:rPr>
              <a:t>Eliminación de sitios de cría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Rectángulo 11"/>
          <p:cNvSpPr/>
          <p:nvPr/>
        </p:nvSpPr>
        <p:spPr>
          <a:xfrm>
            <a:off x="4439880" y="3341880"/>
            <a:ext cx="3671640" cy="6994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2000" spc="-1" strike="noStrike">
                <a:solidFill>
                  <a:srgbClr val="006c00"/>
                </a:solidFill>
                <a:latin typeface="Garamond"/>
              </a:rPr>
              <a:t>Control Químico intradomiciliar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Rectángulo 12"/>
          <p:cNvSpPr/>
          <p:nvPr/>
        </p:nvSpPr>
        <p:spPr>
          <a:xfrm>
            <a:off x="4609440" y="6271920"/>
            <a:ext cx="3779640" cy="69948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2000" spc="-1" strike="noStrike">
                <a:solidFill>
                  <a:srgbClr val="006c00"/>
                </a:solidFill>
                <a:latin typeface="Garamond"/>
              </a:rPr>
              <a:t>Control Químico Extradomiciliar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Rectángulo 13"/>
          <p:cNvSpPr/>
          <p:nvPr/>
        </p:nvSpPr>
        <p:spPr>
          <a:xfrm>
            <a:off x="560160" y="6384240"/>
            <a:ext cx="3563640" cy="394560"/>
          </a:xfrm>
          <a:prstGeom prst="rect">
            <a:avLst/>
          </a:prstGeom>
          <a:solidFill>
            <a:schemeClr val="bg1">
              <a:lumMod val="95000"/>
            </a:scheme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2000" spc="-1" strike="noStrike">
                <a:solidFill>
                  <a:srgbClr val="006c00"/>
                </a:solidFill>
                <a:latin typeface="Garamond"/>
              </a:rPr>
              <a:t>Empleo de Larvicidas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76 CuadroTexto"/>
          <p:cNvSpPr/>
          <p:nvPr/>
        </p:nvSpPr>
        <p:spPr>
          <a:xfrm>
            <a:off x="19080" y="617400"/>
            <a:ext cx="4475880" cy="53676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600" spc="-1" strike="noStrike" cap="small">
                <a:solidFill>
                  <a:srgbClr val="006c00"/>
                </a:solidFill>
                <a:latin typeface="Garamond"/>
              </a:rPr>
              <a:t>Control Vectorial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76 CuadroTexto"/>
          <p:cNvSpPr/>
          <p:nvPr/>
        </p:nvSpPr>
        <p:spPr>
          <a:xfrm>
            <a:off x="19080" y="91800"/>
            <a:ext cx="9107640" cy="58788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930" spc="-1" strike="noStrike" cap="small">
                <a:solidFill>
                  <a:srgbClr val="006c00"/>
                </a:solidFill>
                <a:latin typeface="Garamond"/>
              </a:rPr>
              <a:t>Otras Medidas de control</a:t>
            </a:r>
            <a:endParaRPr b="0" lang="es-CO" sz="293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76 CuadroTexto"/>
          <p:cNvSpPr/>
          <p:nvPr/>
        </p:nvSpPr>
        <p:spPr>
          <a:xfrm>
            <a:off x="19080" y="617400"/>
            <a:ext cx="4475880" cy="53676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600" spc="-1" strike="noStrike" cap="small">
                <a:solidFill>
                  <a:srgbClr val="006c00"/>
                </a:solidFill>
                <a:latin typeface="Garamond"/>
              </a:rPr>
              <a:t>Control Vectorial</a:t>
            </a:r>
            <a:endParaRPr b="0" lang="es-CO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76 CuadroTexto"/>
          <p:cNvSpPr/>
          <p:nvPr/>
        </p:nvSpPr>
        <p:spPr>
          <a:xfrm>
            <a:off x="19080" y="91800"/>
            <a:ext cx="9107640" cy="58788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defTabSz="5610960">
              <a:lnSpc>
                <a:spcPct val="100000"/>
              </a:lnSpc>
            </a:pPr>
            <a:r>
              <a:rPr b="1" lang="es-CO" sz="2930" spc="-1" strike="noStrike" cap="small">
                <a:solidFill>
                  <a:srgbClr val="006c00"/>
                </a:solidFill>
                <a:latin typeface="Garamond"/>
              </a:rPr>
              <a:t>Medidas para el control de Dengue</a:t>
            </a:r>
            <a:endParaRPr b="0" lang="es-CO" sz="293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4" name="Imagen 5" descr=""/>
          <p:cNvPicPr/>
          <p:nvPr/>
        </p:nvPicPr>
        <p:blipFill>
          <a:blip r:embed="rId1"/>
          <a:stretch/>
        </p:blipFill>
        <p:spPr>
          <a:xfrm>
            <a:off x="163800" y="1160280"/>
            <a:ext cx="4117680" cy="1994040"/>
          </a:xfrm>
          <a:prstGeom prst="rect">
            <a:avLst/>
          </a:prstGeom>
          <a:ln w="0">
            <a:noFill/>
          </a:ln>
        </p:spPr>
      </p:pic>
      <p:pic>
        <p:nvPicPr>
          <p:cNvPr id="125" name="Imagen 6" descr=""/>
          <p:cNvPicPr/>
          <p:nvPr/>
        </p:nvPicPr>
        <p:blipFill>
          <a:blip r:embed="rId2"/>
          <a:stretch/>
        </p:blipFill>
        <p:spPr>
          <a:xfrm>
            <a:off x="163800" y="3306960"/>
            <a:ext cx="3960360" cy="1859040"/>
          </a:xfrm>
          <a:prstGeom prst="rect">
            <a:avLst/>
          </a:prstGeom>
          <a:ln w="0">
            <a:noFill/>
          </a:ln>
        </p:spPr>
      </p:pic>
      <p:pic>
        <p:nvPicPr>
          <p:cNvPr id="126" name="Imagen 7" descr=""/>
          <p:cNvPicPr/>
          <p:nvPr/>
        </p:nvPicPr>
        <p:blipFill>
          <a:blip r:embed="rId3"/>
          <a:stretch/>
        </p:blipFill>
        <p:spPr>
          <a:xfrm>
            <a:off x="4281840" y="1257120"/>
            <a:ext cx="4597920" cy="2253240"/>
          </a:xfrm>
          <a:prstGeom prst="rect">
            <a:avLst/>
          </a:prstGeom>
          <a:ln w="0">
            <a:noFill/>
          </a:ln>
        </p:spPr>
      </p:pic>
      <p:pic>
        <p:nvPicPr>
          <p:cNvPr id="127" name="Imagen 8" descr=""/>
          <p:cNvPicPr/>
          <p:nvPr/>
        </p:nvPicPr>
        <p:blipFill>
          <a:blip r:embed="rId4"/>
          <a:stretch/>
        </p:blipFill>
        <p:spPr>
          <a:xfrm>
            <a:off x="4377960" y="3753000"/>
            <a:ext cx="4501800" cy="2312280"/>
          </a:xfrm>
          <a:prstGeom prst="rect">
            <a:avLst/>
          </a:prstGeom>
          <a:ln w="0">
            <a:noFill/>
          </a:ln>
        </p:spPr>
      </p:pic>
      <p:pic>
        <p:nvPicPr>
          <p:cNvPr id="128" name="Imagen 9" descr=""/>
          <p:cNvPicPr/>
          <p:nvPr/>
        </p:nvPicPr>
        <p:blipFill>
          <a:blip r:embed="rId5"/>
          <a:stretch/>
        </p:blipFill>
        <p:spPr>
          <a:xfrm>
            <a:off x="28440" y="4914360"/>
            <a:ext cx="4817520" cy="194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utoShape 4"/>
          <p:cNvSpPr/>
          <p:nvPr/>
        </p:nvSpPr>
        <p:spPr>
          <a:xfrm>
            <a:off x="2979360" y="1426320"/>
            <a:ext cx="3200040" cy="444240"/>
          </a:xfrm>
          <a:prstGeom prst="curvedDownArrow">
            <a:avLst>
              <a:gd name="adj1" fmla="val 144000"/>
              <a:gd name="adj2" fmla="val 288000"/>
              <a:gd name="adj3" fmla="val 33333"/>
            </a:avLst>
          </a:prstGeom>
          <a:solidFill>
            <a:schemeClr val="accent6">
              <a:lumMod val="75000"/>
            </a:schemeClr>
          </a:solidFill>
          <a:ln w="381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0" name="Rectangle 5"/>
          <p:cNvSpPr/>
          <p:nvPr/>
        </p:nvSpPr>
        <p:spPr>
          <a:xfrm>
            <a:off x="952560" y="6063480"/>
            <a:ext cx="7245000" cy="945720"/>
          </a:xfrm>
          <a:prstGeom prst="rect">
            <a:avLst/>
          </a:prstGeom>
          <a:noFill/>
          <a:ln w="38100">
            <a:solidFill>
              <a:srgbClr val="70ad47">
                <a:lumMod val="50000"/>
              </a:srgbClr>
            </a:solidFill>
            <a:miter/>
          </a:ln>
          <a:effectLst>
            <a:outerShdw algn="ctr" dir="3806096" dist="28174" rotWithShape="0">
              <a:schemeClr val="bg1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2160" rIns="92160" tIns="46080" bIns="4608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n-US" sz="2800" spc="-1" strike="noStrike">
                <a:solidFill>
                  <a:srgbClr val="006600"/>
                </a:solidFill>
                <a:latin typeface="Garamond"/>
              </a:rPr>
              <a:t>Predic</a:t>
            </a:r>
            <a:r>
              <a:rPr b="1" lang="es-ES" sz="2800" spc="-1" strike="noStrike">
                <a:solidFill>
                  <a:srgbClr val="006600"/>
                </a:solidFill>
                <a:latin typeface="Garamond"/>
              </a:rPr>
              <a:t>ció</a:t>
            </a:r>
            <a:r>
              <a:rPr b="1" lang="en-US" sz="2800" spc="-1" strike="noStrike">
                <a:solidFill>
                  <a:srgbClr val="006600"/>
                </a:solidFill>
                <a:latin typeface="Garamond"/>
              </a:rPr>
              <a:t>n </a:t>
            </a:r>
            <a:r>
              <a:rPr b="1" lang="es-ES" sz="2800" spc="-1" strike="noStrike">
                <a:solidFill>
                  <a:srgbClr val="006600"/>
                </a:solidFill>
                <a:latin typeface="Garamond"/>
              </a:rPr>
              <a:t>y</a:t>
            </a:r>
            <a:r>
              <a:rPr b="1" lang="en-US" sz="2800" spc="-1" strike="noStrike">
                <a:solidFill>
                  <a:srgbClr val="006600"/>
                </a:solidFill>
                <a:latin typeface="Garamond"/>
              </a:rPr>
              <a:t> Manejo </a:t>
            </a:r>
            <a:r>
              <a:rPr b="1" lang="es-ES" sz="2800" spc="-1" strike="noStrike">
                <a:solidFill>
                  <a:srgbClr val="006600"/>
                </a:solidFill>
                <a:latin typeface="Garamond"/>
              </a:rPr>
              <a:t>de epidemias de Dengue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Oval 6"/>
          <p:cNvSpPr/>
          <p:nvPr/>
        </p:nvSpPr>
        <p:spPr>
          <a:xfrm>
            <a:off x="1245240" y="1855080"/>
            <a:ext cx="2057040" cy="6616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1" lang="es-ES" sz="1800" spc="-1" strike="noStrike">
              <a:solidFill>
                <a:schemeClr val="dk1"/>
              </a:solidFill>
              <a:latin typeface="Garamond"/>
            </a:endParaRPr>
          </a:p>
        </p:txBody>
      </p:sp>
      <p:sp>
        <p:nvSpPr>
          <p:cNvPr id="132" name="Rectangle 7"/>
          <p:cNvSpPr/>
          <p:nvPr/>
        </p:nvSpPr>
        <p:spPr>
          <a:xfrm>
            <a:off x="1707480" y="2002680"/>
            <a:ext cx="1063440" cy="365760"/>
          </a:xfrm>
          <a:prstGeom prst="rect">
            <a:avLst/>
          </a:prstGeom>
          <a:noFill/>
          <a:ln w="0">
            <a:noFill/>
          </a:ln>
          <a:effectLst>
            <a:outerShdw algn="ctr" dir="5400000" dist="12600" rotWithShape="0">
              <a:schemeClr val="bg1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ctr">
            <a:spAutoFit/>
          </a:bodyPr>
          <a:p>
            <a:pPr defTabSz="914400">
              <a:lnSpc>
                <a:spcPct val="100000"/>
              </a:lnSpc>
            </a:pPr>
            <a:r>
              <a:rPr b="1" lang="es-ES" sz="1800" spc="-1" strike="noStrike">
                <a:solidFill>
                  <a:srgbClr val="333300"/>
                </a:solidFill>
                <a:latin typeface="Garamond"/>
              </a:rPr>
              <a:t>CLIMA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AutoShape 8"/>
          <p:cNvSpPr/>
          <p:nvPr/>
        </p:nvSpPr>
        <p:spPr>
          <a:xfrm flipH="1" rot="8520600">
            <a:off x="5730120" y="2851200"/>
            <a:ext cx="1079280" cy="215640"/>
          </a:xfrm>
          <a:prstGeom prst="curvedDownArrow">
            <a:avLst>
              <a:gd name="adj1" fmla="val 100000"/>
              <a:gd name="adj2" fmla="val 200000"/>
              <a:gd name="adj3" fmla="val 33333"/>
            </a:avLst>
          </a:prstGeom>
          <a:solidFill>
            <a:schemeClr val="accent6">
              <a:lumMod val="75000"/>
            </a:schemeClr>
          </a:solidFill>
          <a:ln w="381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Oval 9"/>
          <p:cNvSpPr/>
          <p:nvPr/>
        </p:nvSpPr>
        <p:spPr>
          <a:xfrm>
            <a:off x="5546160" y="1880280"/>
            <a:ext cx="2057040" cy="6616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1" lang="es-ES" sz="1800" spc="-1" strike="noStrike">
              <a:solidFill>
                <a:schemeClr val="dk1"/>
              </a:solidFill>
              <a:latin typeface="Garamond"/>
            </a:endParaRPr>
          </a:p>
        </p:txBody>
      </p:sp>
      <p:sp>
        <p:nvSpPr>
          <p:cNvPr id="135" name="Rectangle 10"/>
          <p:cNvSpPr/>
          <p:nvPr/>
        </p:nvSpPr>
        <p:spPr>
          <a:xfrm>
            <a:off x="5830920" y="1901520"/>
            <a:ext cx="1602720" cy="640080"/>
          </a:xfrm>
          <a:prstGeom prst="rect">
            <a:avLst/>
          </a:prstGeom>
          <a:noFill/>
          <a:ln w="0">
            <a:noFill/>
          </a:ln>
          <a:effectLst>
            <a:outerShdw algn="ctr" dir="5400000" dist="12600" rotWithShape="0">
              <a:schemeClr val="bg1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ctr">
            <a:spAutoFit/>
          </a:bodyPr>
          <a:p>
            <a:pPr defTabSz="914400">
              <a:lnSpc>
                <a:spcPct val="100000"/>
              </a:lnSpc>
            </a:pPr>
            <a:r>
              <a:rPr b="1" lang="es-ES_tradnl" sz="1800" spc="-1" strike="noStrike">
                <a:solidFill>
                  <a:srgbClr val="333300"/>
                </a:solidFill>
                <a:latin typeface="Garamond"/>
              </a:rPr>
              <a:t>CASOS DE 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s-ES_tradnl" sz="1800" spc="-1" strike="noStrike">
                <a:solidFill>
                  <a:srgbClr val="333300"/>
                </a:solidFill>
                <a:latin typeface="Garamond"/>
              </a:rPr>
              <a:t>DENGUE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Oval 11"/>
          <p:cNvSpPr/>
          <p:nvPr/>
        </p:nvSpPr>
        <p:spPr>
          <a:xfrm>
            <a:off x="3260880" y="3093120"/>
            <a:ext cx="2607840" cy="66168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1" lang="es-ES" sz="1800" spc="-1" strike="noStrike">
              <a:solidFill>
                <a:schemeClr val="dk1"/>
              </a:solidFill>
              <a:latin typeface="Garamond"/>
            </a:endParaRPr>
          </a:p>
        </p:txBody>
      </p:sp>
      <p:sp>
        <p:nvSpPr>
          <p:cNvPr id="137" name="Rectangle 12"/>
          <p:cNvSpPr/>
          <p:nvPr/>
        </p:nvSpPr>
        <p:spPr>
          <a:xfrm>
            <a:off x="3268440" y="3071880"/>
            <a:ext cx="2596320" cy="640080"/>
          </a:xfrm>
          <a:prstGeom prst="rect">
            <a:avLst/>
          </a:prstGeom>
          <a:noFill/>
          <a:ln w="0">
            <a:noFill/>
          </a:ln>
          <a:effectLst>
            <a:outerShdw algn="ctr" dir="5400000" dist="12600" rotWithShape="0">
              <a:schemeClr val="bg1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2160" rIns="92160" tIns="46080" bIns="46080" anchor="ctr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_tradnl" sz="1800" spc="-1" strike="noStrike">
                <a:solidFill>
                  <a:srgbClr val="333300"/>
                </a:solidFill>
                <a:latin typeface="Garamond"/>
              </a:rPr>
              <a:t>FACTORES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s-ES_tradnl" sz="1800" spc="-1" strike="noStrike">
                <a:solidFill>
                  <a:srgbClr val="333300"/>
                </a:solidFill>
                <a:latin typeface="Garamond"/>
              </a:rPr>
              <a:t>ENTOMOLOGICOS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AutoShape 13"/>
          <p:cNvSpPr/>
          <p:nvPr/>
        </p:nvSpPr>
        <p:spPr>
          <a:xfrm flipH="1" rot="12964200">
            <a:off x="2202120" y="2932560"/>
            <a:ext cx="1079280" cy="215640"/>
          </a:xfrm>
          <a:prstGeom prst="curvedDownArrow">
            <a:avLst>
              <a:gd name="adj1" fmla="val 100000"/>
              <a:gd name="adj2" fmla="val 200000"/>
              <a:gd name="adj3" fmla="val 33333"/>
            </a:avLst>
          </a:prstGeom>
          <a:solidFill>
            <a:schemeClr val="accent6">
              <a:lumMod val="75000"/>
            </a:schemeClr>
          </a:solidFill>
          <a:ln w="381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9" name="AutoShape 17"/>
          <p:cNvSpPr/>
          <p:nvPr/>
        </p:nvSpPr>
        <p:spPr>
          <a:xfrm>
            <a:off x="3127320" y="3920040"/>
            <a:ext cx="2895120" cy="418680"/>
          </a:xfrm>
          <a:prstGeom prst="downArrowCallout">
            <a:avLst>
              <a:gd name="adj1" fmla="val 200747"/>
              <a:gd name="adj2" fmla="val 167034"/>
              <a:gd name="adj3" fmla="val 64204"/>
              <a:gd name="adj4" fmla="val 7199"/>
            </a:avLst>
          </a:prstGeom>
          <a:solidFill>
            <a:schemeClr val="accent6">
              <a:lumMod val="75000"/>
            </a:schemeClr>
          </a:solidFill>
          <a:ln w="381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15120" bIns="-15120" anchor="ctr">
            <a:noAutofit/>
          </a:bodyPr>
          <a:p>
            <a:pPr defTabSz="914400">
              <a:lnSpc>
                <a:spcPct val="100000"/>
              </a:lnSpc>
            </a:pP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0" name="76 CuadroTexto"/>
          <p:cNvSpPr/>
          <p:nvPr/>
        </p:nvSpPr>
        <p:spPr>
          <a:xfrm>
            <a:off x="252360" y="124560"/>
            <a:ext cx="8645400" cy="99468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algn="ctr" defTabSz="5610960">
              <a:lnSpc>
                <a:spcPct val="100000"/>
              </a:lnSpc>
            </a:pPr>
            <a:r>
              <a:rPr b="1" lang="es-ES" sz="2800" spc="-1" strike="noStrike" cap="small">
                <a:solidFill>
                  <a:srgbClr val="006c00"/>
                </a:solidFill>
                <a:latin typeface="Garamond"/>
              </a:rPr>
              <a:t>Machine Learning en la Comprensión de la Relación Dengue/Clima/Vectores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76 CuadroTexto"/>
          <p:cNvSpPr/>
          <p:nvPr/>
        </p:nvSpPr>
        <p:spPr>
          <a:xfrm>
            <a:off x="246240" y="4415760"/>
            <a:ext cx="8645400" cy="1146240"/>
          </a:xfrm>
          <a:prstGeom prst="rect">
            <a:avLst/>
          </a:prstGeom>
          <a:noFill/>
          <a:ln w="57150">
            <a:noFill/>
          </a:ln>
          <a:effectLst>
            <a:outerShdw algn="ctr" blurRad="57240" dir="5400000" dist="19080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/>
        </p:style>
        <p:txBody>
          <a:bodyPr lIns="141480" rIns="141480" tIns="70560" bIns="70560" anchor="t">
            <a:spAutoFit/>
          </a:bodyPr>
          <a:p>
            <a:pPr algn="ctr" defTabSz="5610960">
              <a:lnSpc>
                <a:spcPct val="100000"/>
              </a:lnSpc>
            </a:pPr>
            <a:r>
              <a:rPr b="1" lang="es-ES" sz="2200" spc="-1" strike="noStrike" cap="small">
                <a:solidFill>
                  <a:srgbClr val="006c00"/>
                </a:solidFill>
                <a:latin typeface="Garamond"/>
              </a:rPr>
              <a:t>Desarrollo de un Sistema de Alerta Temprano para la Vigilancia, Prevención y Control de Dengue en la Región del Bajo Cauca Antioqueño</a:t>
            </a:r>
            <a:endParaRPr b="0" lang="es-CO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AutoShape 17"/>
          <p:cNvSpPr/>
          <p:nvPr/>
        </p:nvSpPr>
        <p:spPr>
          <a:xfrm>
            <a:off x="3674520" y="5624280"/>
            <a:ext cx="1801440" cy="292320"/>
          </a:xfrm>
          <a:prstGeom prst="downArrowCallout">
            <a:avLst>
              <a:gd name="adj1" fmla="val 200747"/>
              <a:gd name="adj2" fmla="val 167034"/>
              <a:gd name="adj3" fmla="val 64204"/>
              <a:gd name="adj4" fmla="val 7199"/>
            </a:avLst>
          </a:prstGeom>
          <a:solidFill>
            <a:schemeClr val="accent6">
              <a:lumMod val="75000"/>
            </a:schemeClr>
          </a:solidFill>
          <a:ln w="3810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-24120" bIns="-24120" anchor="ctr">
            <a:noAutofit/>
          </a:bodyPr>
          <a:p>
            <a:pPr defTabSz="914400">
              <a:lnSpc>
                <a:spcPct val="100000"/>
              </a:lnSpc>
            </a:pPr>
            <a:endParaRPr b="0" lang="es-CO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3947</TotalTime>
  <Application>LibreOffice/24.2.3.2$Linux_X86_64 LibreOffice_project/4f88f79086d18691a72ac668802d5bc5b5a88122</Application>
  <AppVersion>15.0000</AppVersion>
  <Words>712</Words>
  <Paragraphs>89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2021-11-28T19:52:50Z</dcterms:created>
  <dc:creator>usuario</dc:creator>
  <dc:description/>
  <dc:language>es-CO</dc:language>
  <cp:lastModifiedBy/>
  <dcterms:modified xsi:type="dcterms:W3CDTF">2024-05-30T15:38:05Z</dcterms:modified>
  <cp:revision>136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15</vt:i4>
  </property>
  <property fmtid="{D5CDD505-2E9C-101B-9397-08002B2CF9AE}" pid="3" name="PresentationFormat">
    <vt:lpwstr>Presentación en pantalla (4:3)</vt:lpwstr>
  </property>
  <property fmtid="{D5CDD505-2E9C-101B-9397-08002B2CF9AE}" pid="4" name="Slides">
    <vt:i4>17</vt:i4>
  </property>
</Properties>
</file>